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6" r:id="rId1"/>
  </p:sldMasterIdLst>
  <p:sldIdLst>
    <p:sldId id="256" r:id="rId2"/>
    <p:sldId id="297" r:id="rId3"/>
    <p:sldId id="293" r:id="rId4"/>
    <p:sldId id="294" r:id="rId5"/>
    <p:sldId id="284" r:id="rId6"/>
    <p:sldId id="285" r:id="rId7"/>
    <p:sldId id="292" r:id="rId8"/>
    <p:sldId id="268" r:id="rId9"/>
    <p:sldId id="296" r:id="rId10"/>
    <p:sldId id="298" r:id="rId11"/>
    <p:sldId id="299"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CC0000"/>
    <a:srgbClr val="BC0000"/>
    <a:srgbClr val="F1886B"/>
    <a:srgbClr val="EEA7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0" d="100"/>
          <a:sy n="80" d="100"/>
        </p:scale>
        <p:origin x="293"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3784882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2883817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9796027F-7875-4030-9381-8BD8C4F21935}" type="datetimeFigureOut">
              <a:rPr lang="en-US" smtClean="0"/>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3896347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2163230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2/17/2024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881053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2/17/2024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1085748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2/17/2024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153699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509A250-FF31-4206-8172-F9D3106AACB1}" type="datetimeFigureOut">
              <a:rPr lang="en-US" smtClean="0"/>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33809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509A250-FF31-4206-8172-F9D3106AACB1}" type="datetimeFigureOut">
              <a:rPr lang="en-US" smtClean="0"/>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3654831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4AAD347D-5ACD-4C99-B74B-A9C85AD731AF}" type="datetimeFigureOut">
              <a:rPr lang="en-US" smtClean="0"/>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87099324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4AAD347D-5ACD-4C99-B74B-A9C85AD731AF}" type="datetimeFigureOut">
              <a:rPr lang="en-US" smtClean="0"/>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02111984F565}" type="slidenum">
              <a:rPr lang="en-US" smtClean="0"/>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2521093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4AAD347D-5ACD-4C99-B74B-A9C85AD731AF}" type="datetimeFigureOut">
              <a:rPr lang="en-US" smtClean="0"/>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281818376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4AAD347D-5ACD-4C99-B74B-A9C85AD731AF}" type="datetimeFigureOut">
              <a:rPr lang="en-US" smtClean="0"/>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02111984F565}" type="slidenum">
              <a:rPr lang="en-US" smtClean="0"/>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0367487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4AAD347D-5ACD-4C99-B74B-A9C85AD731AF}" type="datetimeFigureOut">
              <a:rPr lang="en-US" smtClean="0"/>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342491530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3542174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32724344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AAD347D-5ACD-4C99-B74B-A9C85AD731AF}" type="datetimeFigureOut">
              <a:rPr lang="en-US" smtClean="0"/>
              <a:t>2/17/2024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02111984F565}" type="slidenum">
              <a:rPr lang="en-US" smtClean="0"/>
              <a:t>‹N›</a:t>
            </a:fld>
            <a:endParaRPr lang="en-US" dirty="0"/>
          </a:p>
        </p:txBody>
      </p:sp>
    </p:spTree>
    <p:extLst>
      <p:ext uri="{BB962C8B-B14F-4D97-AF65-F5344CB8AC3E}">
        <p14:creationId xmlns:p14="http://schemas.microsoft.com/office/powerpoint/2010/main" val="1520296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4104575" y="2385382"/>
            <a:ext cx="3811587" cy="1043618"/>
          </a:xfrm>
        </p:spPr>
        <p:txBody>
          <a:bodyPr/>
          <a:lstStyle/>
          <a:p>
            <a:pPr algn="ctr"/>
            <a:r>
              <a:rPr lang="it-IT" b="1" dirty="0"/>
              <a:t>C.P.I.A. </a:t>
            </a:r>
          </a:p>
        </p:txBody>
      </p:sp>
      <p:sp>
        <p:nvSpPr>
          <p:cNvPr id="3" name="Sottotitolo 2"/>
          <p:cNvSpPr>
            <a:spLocks noGrp="1"/>
          </p:cNvSpPr>
          <p:nvPr>
            <p:ph type="subTitle" idx="1"/>
          </p:nvPr>
        </p:nvSpPr>
        <p:spPr>
          <a:xfrm>
            <a:off x="2133600" y="3620871"/>
            <a:ext cx="9279571" cy="1126283"/>
          </a:xfrm>
        </p:spPr>
        <p:txBody>
          <a:bodyPr>
            <a:normAutofit fontScale="92500" lnSpcReduction="10000"/>
          </a:bodyPr>
          <a:lstStyle/>
          <a:p>
            <a:r>
              <a:rPr lang="it-IT" sz="2800" b="1" dirty="0"/>
              <a:t>Centro Provinciale per l’Istruzione degli Adulti</a:t>
            </a:r>
          </a:p>
          <a:p>
            <a:r>
              <a:rPr lang="it-IT" sz="2000" b="1" dirty="0"/>
              <a:t>Settembre 2014 inizio attività c/o ex Direzione didattica in via Seprio,2 sistemata da Provincia, arredata con mobili riciclati da Comune </a:t>
            </a:r>
          </a:p>
        </p:txBody>
      </p:sp>
      <p:sp>
        <p:nvSpPr>
          <p:cNvPr id="11" name="CasellaDiTesto 10"/>
          <p:cNvSpPr txBox="1"/>
          <p:nvPr/>
        </p:nvSpPr>
        <p:spPr>
          <a:xfrm>
            <a:off x="3060555" y="5657848"/>
            <a:ext cx="6070893" cy="646331"/>
          </a:xfrm>
          <a:prstGeom prst="rect">
            <a:avLst/>
          </a:prstGeom>
          <a:noFill/>
        </p:spPr>
        <p:txBody>
          <a:bodyPr wrap="none" rtlCol="0">
            <a:spAutoFit/>
          </a:bodyPr>
          <a:lstStyle/>
          <a:p>
            <a:pPr algn="ctr"/>
            <a:r>
              <a:rPr lang="it-IT" b="1" dirty="0"/>
              <a:t>Riferimenti normativi        </a:t>
            </a:r>
            <a:r>
              <a:rPr lang="it-IT" dirty="0"/>
              <a:t>DPR 263/2012 Regolamento</a:t>
            </a:r>
          </a:p>
          <a:p>
            <a:pPr algn="ctr"/>
            <a:r>
              <a:rPr lang="it-IT" dirty="0"/>
              <a:t>                                    Linee guida  15/03/2015</a:t>
            </a:r>
          </a:p>
        </p:txBody>
      </p:sp>
      <p:pic>
        <p:nvPicPr>
          <p:cNvPr id="6" name="Immagine 5">
            <a:extLst>
              <a:ext uri="{FF2B5EF4-FFF2-40B4-BE49-F238E27FC236}">
                <a16:creationId xmlns:a16="http://schemas.microsoft.com/office/drawing/2014/main" id="{3B6148F4-D647-9204-6386-0A928FB6AB08}"/>
              </a:ext>
            </a:extLst>
          </p:cNvPr>
          <p:cNvPicPr>
            <a:picLocks noChangeAspect="1"/>
          </p:cNvPicPr>
          <p:nvPr/>
        </p:nvPicPr>
        <p:blipFill>
          <a:blip r:embed="rId2"/>
          <a:stretch>
            <a:fillRect/>
          </a:stretch>
        </p:blipFill>
        <p:spPr>
          <a:xfrm>
            <a:off x="3440767" y="94238"/>
            <a:ext cx="5139204" cy="2153692"/>
          </a:xfrm>
          <a:prstGeom prst="rect">
            <a:avLst/>
          </a:prstGeom>
        </p:spPr>
      </p:pic>
      <p:sp>
        <p:nvSpPr>
          <p:cNvPr id="8" name="CasellaDiTesto 7"/>
          <p:cNvSpPr txBox="1"/>
          <p:nvPr/>
        </p:nvSpPr>
        <p:spPr>
          <a:xfrm>
            <a:off x="5357865" y="1356468"/>
            <a:ext cx="876300" cy="246221"/>
          </a:xfrm>
          <a:prstGeom prst="rect">
            <a:avLst/>
          </a:prstGeom>
          <a:solidFill>
            <a:schemeClr val="bg1">
              <a:lumMod val="95000"/>
            </a:schemeClr>
          </a:solidFill>
        </p:spPr>
        <p:txBody>
          <a:bodyPr wrap="square" rtlCol="0">
            <a:spAutoFit/>
          </a:bodyPr>
          <a:lstStyle/>
          <a:p>
            <a:pPr algn="ctr"/>
            <a:r>
              <a:rPr lang="it-IT" sz="1000" dirty="0"/>
              <a:t> </a:t>
            </a:r>
            <a:r>
              <a:rPr lang="it-IT" sz="1000" b="1" dirty="0">
                <a:solidFill>
                  <a:srgbClr val="333399"/>
                </a:solidFill>
              </a:rPr>
              <a:t>VARESE  1</a:t>
            </a:r>
          </a:p>
        </p:txBody>
      </p:sp>
      <p:sp>
        <p:nvSpPr>
          <p:cNvPr id="4" name="Ovale 3">
            <a:extLst>
              <a:ext uri="{FF2B5EF4-FFF2-40B4-BE49-F238E27FC236}">
                <a16:creationId xmlns:a16="http://schemas.microsoft.com/office/drawing/2014/main" id="{3E379B10-B416-7DCD-FC1D-C72596ADCBAB}"/>
              </a:ext>
            </a:extLst>
          </p:cNvPr>
          <p:cNvSpPr/>
          <p:nvPr/>
        </p:nvSpPr>
        <p:spPr>
          <a:xfrm>
            <a:off x="8750658" y="768448"/>
            <a:ext cx="3003191" cy="1941729"/>
          </a:xfrm>
          <a:prstGeom prst="ellipse">
            <a:avLst/>
          </a:prstGeom>
          <a:ln w="38100">
            <a:solidFill>
              <a:srgbClr val="FF0000"/>
            </a:solidFill>
            <a:prstDash val="lgDash"/>
          </a:ln>
        </p:spPr>
        <p:style>
          <a:lnRef idx="2">
            <a:schemeClr val="accent1"/>
          </a:lnRef>
          <a:fillRef idx="1">
            <a:schemeClr val="lt1"/>
          </a:fillRef>
          <a:effectRef idx="0">
            <a:schemeClr val="accent1"/>
          </a:effectRef>
          <a:fontRef idx="minor">
            <a:schemeClr val="dk1"/>
          </a:fontRef>
        </p:style>
        <p:txBody>
          <a:bodyPr rtlCol="0" anchor="ctr"/>
          <a:lstStyle/>
          <a:p>
            <a:pPr algn="ctr"/>
            <a:r>
              <a:rPr lang="it-IT" b="1" dirty="0">
                <a:ln w="0"/>
                <a:solidFill>
                  <a:srgbClr val="FF0000"/>
                </a:solidFill>
                <a:effectLst>
                  <a:outerShdw blurRad="38100" dist="25400" dir="5400000" algn="ctr" rotWithShape="0">
                    <a:srgbClr val="6E747A">
                      <a:alpha val="43000"/>
                    </a:srgbClr>
                  </a:outerShdw>
                </a:effectLst>
              </a:rPr>
              <a:t>SCUOLE </a:t>
            </a:r>
          </a:p>
          <a:p>
            <a:pPr algn="ctr"/>
            <a:r>
              <a:rPr lang="it-IT" b="1" u="sng" dirty="0">
                <a:ln w="0"/>
                <a:solidFill>
                  <a:srgbClr val="FF0000"/>
                </a:solidFill>
                <a:effectLst>
                  <a:outerShdw blurRad="38100" dist="25400" dir="5400000" algn="ctr" rotWithShape="0">
                    <a:srgbClr val="6E747A">
                      <a:alpha val="43000"/>
                    </a:srgbClr>
                  </a:outerShdw>
                </a:effectLst>
              </a:rPr>
              <a:t>SENZA SCUOLA</a:t>
            </a:r>
          </a:p>
        </p:txBody>
      </p:sp>
      <p:sp>
        <p:nvSpPr>
          <p:cNvPr id="5" name="Freccia a destra 4">
            <a:extLst>
              <a:ext uri="{FF2B5EF4-FFF2-40B4-BE49-F238E27FC236}">
                <a16:creationId xmlns:a16="http://schemas.microsoft.com/office/drawing/2014/main" id="{9923E5CB-7906-BB4D-0B4D-FE10383C0EBD}"/>
              </a:ext>
            </a:extLst>
          </p:cNvPr>
          <p:cNvSpPr/>
          <p:nvPr/>
        </p:nvSpPr>
        <p:spPr>
          <a:xfrm rot="6944561">
            <a:off x="9757623" y="3098478"/>
            <a:ext cx="1391540" cy="445789"/>
          </a:xfrm>
          <a:prstGeom prst="rightArrow">
            <a:avLst/>
          </a:pr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241989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logo, simbolo, emblema, cresta&#10;&#10;Descrizione generata automaticamente">
            <a:extLst>
              <a:ext uri="{FF2B5EF4-FFF2-40B4-BE49-F238E27FC236}">
                <a16:creationId xmlns:a16="http://schemas.microsoft.com/office/drawing/2014/main" id="{B667A525-6F2D-DA8B-5195-57A0EDC052AA}"/>
              </a:ext>
            </a:extLst>
          </p:cNvPr>
          <p:cNvPicPr>
            <a:picLocks noChangeAspect="1"/>
          </p:cNvPicPr>
          <p:nvPr/>
        </p:nvPicPr>
        <p:blipFill>
          <a:blip r:embed="rId2"/>
          <a:stretch>
            <a:fillRect/>
          </a:stretch>
        </p:blipFill>
        <p:spPr>
          <a:xfrm>
            <a:off x="4957762" y="111998"/>
            <a:ext cx="2652713" cy="997875"/>
          </a:xfrm>
          <a:prstGeom prst="rect">
            <a:avLst/>
          </a:prstGeom>
        </p:spPr>
      </p:pic>
      <p:sp>
        <p:nvSpPr>
          <p:cNvPr id="5" name="CasellaDiTesto 4">
            <a:extLst>
              <a:ext uri="{FF2B5EF4-FFF2-40B4-BE49-F238E27FC236}">
                <a16:creationId xmlns:a16="http://schemas.microsoft.com/office/drawing/2014/main" id="{BD92D556-C998-7706-3750-D432441866EB}"/>
              </a:ext>
            </a:extLst>
          </p:cNvPr>
          <p:cNvSpPr txBox="1"/>
          <p:nvPr/>
        </p:nvSpPr>
        <p:spPr>
          <a:xfrm>
            <a:off x="2178843" y="1188351"/>
            <a:ext cx="8460582" cy="560153"/>
          </a:xfrm>
          <a:prstGeom prst="rect">
            <a:avLst/>
          </a:prstGeom>
          <a:noFill/>
        </p:spPr>
        <p:txBody>
          <a:bodyPr wrap="square">
            <a:spAutoFit/>
          </a:bodyPr>
          <a:lstStyle/>
          <a:p>
            <a:pPr marL="2307590" marR="1428750" indent="-836295">
              <a:lnSpc>
                <a:spcPct val="95000"/>
              </a:lnSpc>
              <a:spcBef>
                <a:spcPts val="5"/>
              </a:spcBef>
              <a:spcAft>
                <a:spcPts val="0"/>
              </a:spcAft>
            </a:pPr>
            <a:r>
              <a:rPr lang="it-IT" sz="1600" spc="-30" dirty="0" err="1">
                <a:effectLst/>
                <a:latin typeface="Arial" panose="020B0604020202020204" pitchFamily="34" charset="0"/>
                <a:ea typeface="Arial" panose="020B0604020202020204" pitchFamily="34" charset="0"/>
              </a:rPr>
              <a:t>DELIBERAZlONE</a:t>
            </a:r>
            <a:r>
              <a:rPr lang="it-IT" sz="1600" spc="-30" dirty="0">
                <a:effectLst/>
                <a:latin typeface="Arial" panose="020B0604020202020204" pitchFamily="34" charset="0"/>
                <a:ea typeface="Arial" panose="020B0604020202020204" pitchFamily="34" charset="0"/>
              </a:rPr>
              <a:t> </a:t>
            </a:r>
            <a:r>
              <a:rPr lang="it-IT" sz="1600" spc="-55" dirty="0">
                <a:effectLst/>
                <a:latin typeface="Arial" panose="020B0604020202020204" pitchFamily="34" charset="0"/>
                <a:ea typeface="Arial" panose="020B0604020202020204" pitchFamily="34" charset="0"/>
              </a:rPr>
              <a:t> </a:t>
            </a:r>
            <a:r>
              <a:rPr lang="it-IT" sz="1600" spc="-30" dirty="0">
                <a:effectLst/>
                <a:latin typeface="Arial" panose="020B0604020202020204" pitchFamily="34" charset="0"/>
                <a:ea typeface="Arial" panose="020B0604020202020204" pitchFamily="34" charset="0"/>
              </a:rPr>
              <a:t>DELLA GIUNTA</a:t>
            </a:r>
            <a:r>
              <a:rPr lang="it-IT" sz="1600" spc="-50" dirty="0">
                <a:effectLst/>
                <a:latin typeface="Arial" panose="020B0604020202020204" pitchFamily="34" charset="0"/>
                <a:ea typeface="Arial" panose="020B0604020202020204" pitchFamily="34" charset="0"/>
              </a:rPr>
              <a:t>  </a:t>
            </a:r>
            <a:r>
              <a:rPr lang="it-IT" sz="1600" spc="-30" dirty="0">
                <a:effectLst/>
                <a:latin typeface="Arial" panose="020B0604020202020204" pitchFamily="34" charset="0"/>
                <a:ea typeface="Arial" panose="020B0604020202020204" pitchFamily="34" charset="0"/>
              </a:rPr>
              <a:t>COMUNALE  </a:t>
            </a:r>
          </a:p>
          <a:p>
            <a:pPr marL="2307590" marR="1428750" indent="-836295">
              <a:lnSpc>
                <a:spcPct val="95000"/>
              </a:lnSpc>
              <a:spcBef>
                <a:spcPts val="5"/>
              </a:spcBef>
              <a:spcAft>
                <a:spcPts val="0"/>
              </a:spcAft>
            </a:pPr>
            <a:r>
              <a:rPr lang="it-IT" sz="1600" spc="-30" dirty="0">
                <a:latin typeface="Arial" panose="020B0604020202020204" pitchFamily="34" charset="0"/>
                <a:ea typeface="Arial" panose="020B0604020202020204" pitchFamily="34" charset="0"/>
              </a:rPr>
              <a:t>                     </a:t>
            </a:r>
            <a:r>
              <a:rPr lang="it-IT" sz="1600" dirty="0">
                <a:effectLst/>
                <a:latin typeface="Arial" panose="020B0604020202020204" pitchFamily="34" charset="0"/>
                <a:ea typeface="Arial" panose="020B0604020202020204" pitchFamily="34" charset="0"/>
              </a:rPr>
              <a:t>N..</a:t>
            </a:r>
            <a:r>
              <a:rPr lang="it-IT" sz="1600" spc="-5" dirty="0">
                <a:effectLst/>
                <a:latin typeface="Arial" panose="020B0604020202020204" pitchFamily="34" charset="0"/>
                <a:ea typeface="Arial" panose="020B0604020202020204" pitchFamily="34" charset="0"/>
              </a:rPr>
              <a:t> </a:t>
            </a:r>
            <a:r>
              <a:rPr lang="it-IT" sz="1600" dirty="0">
                <a:solidFill>
                  <a:srgbClr val="0F0F0F"/>
                </a:solidFill>
                <a:effectLst/>
                <a:latin typeface="Arial" panose="020B0604020202020204" pitchFamily="34" charset="0"/>
                <a:ea typeface="Arial" panose="020B0604020202020204" pitchFamily="34" charset="0"/>
              </a:rPr>
              <a:t>132 </a:t>
            </a:r>
            <a:r>
              <a:rPr lang="it-IT" sz="1600" dirty="0">
                <a:solidFill>
                  <a:srgbClr val="262626"/>
                </a:solidFill>
                <a:effectLst/>
                <a:latin typeface="Arial" panose="020B0604020202020204" pitchFamily="34" charset="0"/>
                <a:ea typeface="Arial" panose="020B0604020202020204" pitchFamily="34" charset="0"/>
              </a:rPr>
              <a:t>DEL </a:t>
            </a:r>
            <a:r>
              <a:rPr lang="it-IT" sz="1600" dirty="0">
                <a:effectLst/>
                <a:latin typeface="Arial" panose="020B0604020202020204" pitchFamily="34" charset="0"/>
                <a:ea typeface="Arial" panose="020B0604020202020204" pitchFamily="34" charset="0"/>
              </a:rPr>
              <a:t>19/10/2016</a:t>
            </a:r>
            <a:endParaRPr lang="it-IT" sz="1400" dirty="0">
              <a:effectLst/>
              <a:latin typeface="Arial" panose="020B0604020202020204" pitchFamily="34" charset="0"/>
              <a:ea typeface="Arial" panose="020B0604020202020204" pitchFamily="34" charset="0"/>
            </a:endParaRPr>
          </a:p>
        </p:txBody>
      </p:sp>
      <p:sp>
        <p:nvSpPr>
          <p:cNvPr id="7" name="CasellaDiTesto 6">
            <a:extLst>
              <a:ext uri="{FF2B5EF4-FFF2-40B4-BE49-F238E27FC236}">
                <a16:creationId xmlns:a16="http://schemas.microsoft.com/office/drawing/2014/main" id="{190A5579-72CF-AF5A-E3D4-E25E9E244973}"/>
              </a:ext>
            </a:extLst>
          </p:cNvPr>
          <p:cNvSpPr txBox="1"/>
          <p:nvPr/>
        </p:nvSpPr>
        <p:spPr>
          <a:xfrm>
            <a:off x="2561033" y="1865627"/>
            <a:ext cx="7696201" cy="535531"/>
          </a:xfrm>
          <a:prstGeom prst="rect">
            <a:avLst/>
          </a:prstGeom>
          <a:noFill/>
        </p:spPr>
        <p:txBody>
          <a:bodyPr wrap="square">
            <a:spAutoFit/>
          </a:bodyPr>
          <a:lstStyle/>
          <a:p>
            <a:pPr marL="133350" marR="72390" indent="-1905">
              <a:lnSpc>
                <a:spcPct val="90000"/>
              </a:lnSpc>
              <a:spcBef>
                <a:spcPts val="1360"/>
              </a:spcBef>
              <a:spcAft>
                <a:spcPts val="0"/>
              </a:spcAft>
              <a:tabLst>
                <a:tab pos="1067435" algn="l"/>
                <a:tab pos="1840230" algn="l"/>
                <a:tab pos="3013710" algn="l"/>
                <a:tab pos="4059555" algn="l"/>
                <a:tab pos="4775200" algn="l"/>
              </a:tabLst>
            </a:pPr>
            <a:r>
              <a:rPr lang="it-IT" sz="1600" b="1" spc="-10" dirty="0">
                <a:effectLst/>
                <a:latin typeface="Arial" panose="020B0604020202020204" pitchFamily="34" charset="0"/>
                <a:ea typeface="Arial" panose="020B0604020202020204" pitchFamily="34" charset="0"/>
              </a:rPr>
              <a:t>OGGETTO: CENTRO</a:t>
            </a:r>
            <a:r>
              <a:rPr lang="it-IT" sz="1600" b="1" spc="-10" dirty="0">
                <a:latin typeface="Arial" panose="020B0604020202020204" pitchFamily="34" charset="0"/>
                <a:ea typeface="Arial" panose="020B0604020202020204" pitchFamily="34" charset="0"/>
              </a:rPr>
              <a:t> </a:t>
            </a:r>
            <a:r>
              <a:rPr lang="it-IT" sz="1600" b="1" spc="-10" dirty="0">
                <a:effectLst/>
                <a:latin typeface="Arial" panose="020B0604020202020204" pitchFamily="34" charset="0"/>
                <a:ea typeface="Arial" panose="020B0604020202020204" pitchFamily="34" charset="0"/>
              </a:rPr>
              <a:t>PERMANENTE</a:t>
            </a:r>
            <a:r>
              <a:rPr lang="it-IT" sz="1600" b="1" dirty="0">
                <a:effectLst/>
                <a:latin typeface="Arial" panose="020B0604020202020204" pitchFamily="34" charset="0"/>
                <a:ea typeface="Arial" panose="020B0604020202020204" pitchFamily="34" charset="0"/>
              </a:rPr>
              <a:t>	</a:t>
            </a:r>
            <a:r>
              <a:rPr lang="it-IT" sz="1600" b="1" spc="-10" dirty="0">
                <a:effectLst/>
                <a:latin typeface="Arial" panose="020B0604020202020204" pitchFamily="34" charset="0"/>
                <a:ea typeface="Arial" panose="020B0604020202020204" pitchFamily="34" charset="0"/>
              </a:rPr>
              <a:t>ISTRUZIONE</a:t>
            </a:r>
            <a:r>
              <a:rPr lang="it-IT" sz="1600" b="1" dirty="0">
                <a:effectLst/>
                <a:latin typeface="Arial" panose="020B0604020202020204" pitchFamily="34" charset="0"/>
                <a:ea typeface="Arial" panose="020B0604020202020204" pitchFamily="34" charset="0"/>
              </a:rPr>
              <a:t>	</a:t>
            </a:r>
            <a:r>
              <a:rPr lang="it-IT" sz="1600" b="1" spc="-10" dirty="0">
                <a:effectLst/>
                <a:latin typeface="Arial" panose="020B0604020202020204" pitchFamily="34" charset="0"/>
                <a:ea typeface="Arial" panose="020B0604020202020204" pitchFamily="34" charset="0"/>
              </a:rPr>
              <a:t>ADULTI.</a:t>
            </a:r>
            <a:r>
              <a:rPr lang="it-IT" sz="1600" b="1" dirty="0">
                <a:effectLst/>
                <a:latin typeface="Arial" panose="020B0604020202020204" pitchFamily="34" charset="0"/>
                <a:ea typeface="Arial" panose="020B0604020202020204" pitchFamily="34" charset="0"/>
              </a:rPr>
              <a:t>	</a:t>
            </a:r>
            <a:r>
              <a:rPr lang="it-IT" sz="1600" b="1" spc="-10" dirty="0">
                <a:effectLst/>
                <a:latin typeface="Arial" panose="020B0604020202020204" pitchFamily="34" charset="0"/>
                <a:ea typeface="Arial" panose="020B0604020202020204" pitchFamily="34" charset="0"/>
              </a:rPr>
              <a:t>DETERMINAZIONI </a:t>
            </a:r>
            <a:r>
              <a:rPr lang="it-IT" sz="1600" b="1" spc="-40" dirty="0">
                <a:effectLst/>
                <a:latin typeface="Arial" panose="020B0604020202020204" pitchFamily="34" charset="0"/>
                <a:ea typeface="Arial" panose="020B0604020202020204" pitchFamily="34" charset="0"/>
              </a:rPr>
              <a:t>DELL'AMMINISTRAZIONE COMUNALE.</a:t>
            </a:r>
            <a:endParaRPr lang="it-IT" sz="1600" b="1" dirty="0">
              <a:effectLst/>
              <a:latin typeface="Arial" panose="020B0604020202020204" pitchFamily="34" charset="0"/>
              <a:ea typeface="Arial" panose="020B0604020202020204" pitchFamily="34" charset="0"/>
            </a:endParaRPr>
          </a:p>
        </p:txBody>
      </p:sp>
      <p:sp>
        <p:nvSpPr>
          <p:cNvPr id="9" name="CasellaDiTesto 8">
            <a:extLst>
              <a:ext uri="{FF2B5EF4-FFF2-40B4-BE49-F238E27FC236}">
                <a16:creationId xmlns:a16="http://schemas.microsoft.com/office/drawing/2014/main" id="{5CE3A31F-8426-D244-B95F-99339E9B403F}"/>
              </a:ext>
            </a:extLst>
          </p:cNvPr>
          <p:cNvSpPr txBox="1"/>
          <p:nvPr/>
        </p:nvSpPr>
        <p:spPr>
          <a:xfrm>
            <a:off x="2365770" y="2496387"/>
            <a:ext cx="8717757" cy="1077218"/>
          </a:xfrm>
          <a:prstGeom prst="rect">
            <a:avLst/>
          </a:prstGeom>
          <a:noFill/>
        </p:spPr>
        <p:txBody>
          <a:bodyPr wrap="square">
            <a:spAutoFit/>
          </a:bodyPr>
          <a:lstStyle/>
          <a:p>
            <a:pPr marL="132715" indent="-2540">
              <a:spcBef>
                <a:spcPts val="1320"/>
              </a:spcBef>
              <a:spcAft>
                <a:spcPts val="0"/>
              </a:spcAft>
            </a:pPr>
            <a:r>
              <a:rPr lang="it-IT" sz="1600" dirty="0">
                <a:effectLst/>
                <a:latin typeface="Arial" panose="020B0604020202020204" pitchFamily="34" charset="0"/>
                <a:ea typeface="Arial" panose="020B0604020202020204" pitchFamily="34" charset="0"/>
              </a:rPr>
              <a:t>L'anno 2016, addì 19 del mese di ottobre</a:t>
            </a:r>
            <a:r>
              <a:rPr lang="it-IT" sz="1600" spc="65" dirty="0">
                <a:effectLst/>
                <a:latin typeface="Arial" panose="020B0604020202020204" pitchFamily="34" charset="0"/>
                <a:ea typeface="Arial" panose="020B0604020202020204" pitchFamily="34" charset="0"/>
              </a:rPr>
              <a:t> </a:t>
            </a:r>
            <a:r>
              <a:rPr lang="it-IT" sz="1600" dirty="0">
                <a:effectLst/>
                <a:latin typeface="Arial" panose="020B0604020202020204" pitchFamily="34" charset="0"/>
                <a:ea typeface="Arial" panose="020B0604020202020204" pitchFamily="34" charset="0"/>
              </a:rPr>
              <a:t>alle ore</a:t>
            </a:r>
            <a:r>
              <a:rPr lang="it-IT" sz="1600" spc="-20" dirty="0">
                <a:effectLst/>
                <a:latin typeface="Arial" panose="020B0604020202020204" pitchFamily="34" charset="0"/>
                <a:ea typeface="Arial" panose="020B0604020202020204" pitchFamily="34" charset="0"/>
              </a:rPr>
              <a:t> </a:t>
            </a:r>
            <a:r>
              <a:rPr lang="it-IT" sz="1600" dirty="0">
                <a:effectLst/>
                <a:latin typeface="Arial" panose="020B0604020202020204" pitchFamily="34" charset="0"/>
                <a:ea typeface="Arial" panose="020B0604020202020204" pitchFamily="34" charset="0"/>
              </a:rPr>
              <a:t>14:30, con continuazione, presso</a:t>
            </a:r>
            <a:r>
              <a:rPr lang="it-IT" sz="1600" spc="50" dirty="0">
                <a:effectLst/>
                <a:latin typeface="Arial" panose="020B0604020202020204" pitchFamily="34" charset="0"/>
                <a:ea typeface="Arial" panose="020B0604020202020204" pitchFamily="34" charset="0"/>
              </a:rPr>
              <a:t> </a:t>
            </a:r>
            <a:r>
              <a:rPr lang="it-IT" sz="1600" dirty="0">
                <a:effectLst/>
                <a:latin typeface="Arial" panose="020B0604020202020204" pitchFamily="34" charset="0"/>
                <a:ea typeface="Arial" panose="020B0604020202020204" pitchFamily="34" charset="0"/>
              </a:rPr>
              <a:t>la Sala</a:t>
            </a:r>
            <a:r>
              <a:rPr lang="it-IT" sz="1600" spc="50" dirty="0">
                <a:effectLst/>
                <a:latin typeface="Arial" panose="020B0604020202020204" pitchFamily="34" charset="0"/>
                <a:ea typeface="Arial" panose="020B0604020202020204" pitchFamily="34" charset="0"/>
              </a:rPr>
              <a:t> </a:t>
            </a:r>
            <a:r>
              <a:rPr lang="it-IT" sz="1600" dirty="0">
                <a:effectLst/>
                <a:latin typeface="Arial" panose="020B0604020202020204" pitchFamily="34" charset="0"/>
                <a:ea typeface="Arial" panose="020B0604020202020204" pitchFamily="34" charset="0"/>
              </a:rPr>
              <a:t>Giunta</a:t>
            </a:r>
            <a:r>
              <a:rPr lang="it-IT" sz="1600" spc="75" dirty="0">
                <a:effectLst/>
                <a:latin typeface="Arial" panose="020B0604020202020204" pitchFamily="34" charset="0"/>
                <a:ea typeface="Arial" panose="020B0604020202020204" pitchFamily="34" charset="0"/>
              </a:rPr>
              <a:t> </a:t>
            </a:r>
            <a:r>
              <a:rPr lang="it-IT" sz="1600" dirty="0">
                <a:effectLst/>
                <a:latin typeface="Arial" panose="020B0604020202020204" pitchFamily="34" charset="0"/>
                <a:ea typeface="Arial" panose="020B0604020202020204" pitchFamily="34" charset="0"/>
              </a:rPr>
              <a:t>della </a:t>
            </a:r>
            <a:r>
              <a:rPr lang="it-IT" sz="1600" spc="-10" dirty="0">
                <a:effectLst/>
                <a:latin typeface="Arial" panose="020B0604020202020204" pitchFamily="34" charset="0"/>
                <a:ea typeface="Arial" panose="020B0604020202020204" pitchFamily="34" charset="0"/>
              </a:rPr>
              <a:t>sede</a:t>
            </a:r>
            <a:r>
              <a:rPr lang="it-IT" sz="1600" spc="-60" dirty="0">
                <a:effectLst/>
                <a:latin typeface="Arial" panose="020B0604020202020204" pitchFamily="34" charset="0"/>
                <a:ea typeface="Arial" panose="020B0604020202020204" pitchFamily="34" charset="0"/>
              </a:rPr>
              <a:t> </a:t>
            </a:r>
            <a:r>
              <a:rPr lang="it-IT" sz="1600" spc="-10" dirty="0">
                <a:effectLst/>
                <a:latin typeface="Arial" panose="020B0604020202020204" pitchFamily="34" charset="0"/>
                <a:ea typeface="Arial" panose="020B0604020202020204" pitchFamily="34" charset="0"/>
              </a:rPr>
              <a:t>Comunale </a:t>
            </a:r>
            <a:r>
              <a:rPr lang="it-IT" sz="1600" spc="-10" dirty="0">
                <a:solidFill>
                  <a:srgbClr val="0C0C0C"/>
                </a:solidFill>
                <a:effectLst/>
                <a:latin typeface="Arial" panose="020B0604020202020204" pitchFamily="34" charset="0"/>
                <a:ea typeface="Arial" panose="020B0604020202020204" pitchFamily="34" charset="0"/>
              </a:rPr>
              <a:t>di</a:t>
            </a:r>
            <a:r>
              <a:rPr lang="it-IT" sz="1600" spc="-60" dirty="0">
                <a:solidFill>
                  <a:srgbClr val="0C0C0C"/>
                </a:solidFill>
                <a:effectLst/>
                <a:latin typeface="Arial" panose="020B0604020202020204" pitchFamily="34" charset="0"/>
                <a:ea typeface="Arial" panose="020B0604020202020204" pitchFamily="34" charset="0"/>
              </a:rPr>
              <a:t> </a:t>
            </a:r>
            <a:r>
              <a:rPr lang="it-IT" sz="1600" spc="-10" dirty="0">
                <a:effectLst/>
                <a:latin typeface="Arial" panose="020B0604020202020204" pitchFamily="34" charset="0"/>
                <a:ea typeface="Arial" panose="020B0604020202020204" pitchFamily="34" charset="0"/>
              </a:rPr>
              <a:t>Palazzo</a:t>
            </a:r>
            <a:r>
              <a:rPr lang="it-IT" sz="1600" spc="-25" dirty="0">
                <a:effectLst/>
                <a:latin typeface="Arial" panose="020B0604020202020204" pitchFamily="34" charset="0"/>
                <a:ea typeface="Arial" panose="020B0604020202020204" pitchFamily="34" charset="0"/>
              </a:rPr>
              <a:t> </a:t>
            </a:r>
            <a:r>
              <a:rPr lang="it-IT" sz="1600" spc="-10" dirty="0">
                <a:effectLst/>
                <a:latin typeface="Arial" panose="020B0604020202020204" pitchFamily="34" charset="0"/>
                <a:ea typeface="Arial" panose="020B0604020202020204" pitchFamily="34" charset="0"/>
              </a:rPr>
              <a:t>Borghi, si</a:t>
            </a:r>
            <a:r>
              <a:rPr lang="it-IT" sz="1600" spc="-55" dirty="0">
                <a:effectLst/>
                <a:latin typeface="Arial" panose="020B0604020202020204" pitchFamily="34" charset="0"/>
                <a:ea typeface="Arial" panose="020B0604020202020204" pitchFamily="34" charset="0"/>
              </a:rPr>
              <a:t> </a:t>
            </a:r>
            <a:r>
              <a:rPr lang="it-IT" sz="1600" spc="-10" dirty="0">
                <a:effectLst/>
                <a:latin typeface="Arial" panose="020B0604020202020204" pitchFamily="34" charset="0"/>
                <a:ea typeface="Arial" panose="020B0604020202020204" pitchFamily="34" charset="0"/>
              </a:rPr>
              <a:t>è</a:t>
            </a:r>
            <a:r>
              <a:rPr lang="it-IT" sz="1600" spc="-60" dirty="0">
                <a:effectLst/>
                <a:latin typeface="Arial" panose="020B0604020202020204" pitchFamily="34" charset="0"/>
                <a:ea typeface="Arial" panose="020B0604020202020204" pitchFamily="34" charset="0"/>
              </a:rPr>
              <a:t> </a:t>
            </a:r>
            <a:r>
              <a:rPr lang="it-IT" sz="1600" spc="-10" dirty="0">
                <a:effectLst/>
                <a:latin typeface="Arial" panose="020B0604020202020204" pitchFamily="34" charset="0"/>
                <a:ea typeface="Arial" panose="020B0604020202020204" pitchFamily="34" charset="0"/>
              </a:rPr>
              <a:t>riunita la</a:t>
            </a:r>
            <a:r>
              <a:rPr lang="it-IT" sz="1600" spc="-45" dirty="0">
                <a:effectLst/>
                <a:latin typeface="Arial" panose="020B0604020202020204" pitchFamily="34" charset="0"/>
                <a:ea typeface="Arial" panose="020B0604020202020204" pitchFamily="34" charset="0"/>
              </a:rPr>
              <a:t> </a:t>
            </a:r>
            <a:r>
              <a:rPr lang="it-IT" sz="1600" spc="-10" dirty="0">
                <a:effectLst/>
                <a:latin typeface="Arial" panose="020B0604020202020204" pitchFamily="34" charset="0"/>
                <a:ea typeface="Arial" panose="020B0604020202020204" pitchFamily="34" charset="0"/>
              </a:rPr>
              <a:t>Giunta</a:t>
            </a:r>
            <a:r>
              <a:rPr lang="it-IT" sz="1600" spc="-35" dirty="0">
                <a:effectLst/>
                <a:latin typeface="Arial" panose="020B0604020202020204" pitchFamily="34" charset="0"/>
                <a:ea typeface="Arial" panose="020B0604020202020204" pitchFamily="34" charset="0"/>
              </a:rPr>
              <a:t> </a:t>
            </a:r>
            <a:r>
              <a:rPr lang="it-IT" sz="1600" spc="-10" dirty="0">
                <a:effectLst/>
                <a:latin typeface="Arial" panose="020B0604020202020204" pitchFamily="34" charset="0"/>
                <a:ea typeface="Arial" panose="020B0604020202020204" pitchFamily="34" charset="0"/>
              </a:rPr>
              <a:t>Comunale convocata nelle</a:t>
            </a:r>
            <a:r>
              <a:rPr lang="it-IT" sz="1600" spc="-30" dirty="0">
                <a:effectLst/>
                <a:latin typeface="Arial" panose="020B0604020202020204" pitchFamily="34" charset="0"/>
                <a:ea typeface="Arial" panose="020B0604020202020204" pitchFamily="34" charset="0"/>
              </a:rPr>
              <a:t> </a:t>
            </a:r>
            <a:r>
              <a:rPr lang="it-IT" sz="1600" spc="-10" dirty="0">
                <a:effectLst/>
                <a:latin typeface="Arial" panose="020B0604020202020204" pitchFamily="34" charset="0"/>
                <a:ea typeface="Arial" panose="020B0604020202020204" pitchFamily="34" charset="0"/>
              </a:rPr>
              <a:t>forme</a:t>
            </a:r>
            <a:r>
              <a:rPr lang="it-IT" sz="1600" spc="-45" dirty="0">
                <a:effectLst/>
                <a:latin typeface="Arial" panose="020B0604020202020204" pitchFamily="34" charset="0"/>
                <a:ea typeface="Arial" panose="020B0604020202020204" pitchFamily="34" charset="0"/>
              </a:rPr>
              <a:t> </a:t>
            </a:r>
            <a:r>
              <a:rPr lang="it-IT" sz="1600" spc="-10" dirty="0">
                <a:effectLst/>
                <a:latin typeface="Arial" panose="020B0604020202020204" pitchFamily="34" charset="0"/>
                <a:ea typeface="Arial" panose="020B0604020202020204" pitchFamily="34" charset="0"/>
              </a:rPr>
              <a:t>di</a:t>
            </a:r>
            <a:r>
              <a:rPr lang="it-IT" sz="1600" spc="-40" dirty="0">
                <a:effectLst/>
                <a:latin typeface="Arial" panose="020B0604020202020204" pitchFamily="34" charset="0"/>
                <a:ea typeface="Arial" panose="020B0604020202020204" pitchFamily="34" charset="0"/>
              </a:rPr>
              <a:t> </a:t>
            </a:r>
            <a:r>
              <a:rPr lang="it-IT" sz="1600" spc="-10" dirty="0">
                <a:effectLst/>
                <a:latin typeface="Arial" panose="020B0604020202020204" pitchFamily="34" charset="0"/>
                <a:ea typeface="Arial" panose="020B0604020202020204" pitchFamily="34" charset="0"/>
              </a:rPr>
              <a:t>legge.</a:t>
            </a:r>
            <a:endParaRPr lang="it-IT" sz="1600" dirty="0">
              <a:effectLst/>
              <a:latin typeface="Arial" panose="020B0604020202020204" pitchFamily="34" charset="0"/>
              <a:ea typeface="Arial" panose="020B0604020202020204" pitchFamily="34" charset="0"/>
            </a:endParaRPr>
          </a:p>
          <a:p>
            <a:r>
              <a:rPr lang="it-IT" sz="1600" spc="-20" dirty="0">
                <a:effectLst/>
                <a:latin typeface="Arial" panose="020B0604020202020204" pitchFamily="34" charset="0"/>
                <a:ea typeface="Arial" panose="020B0604020202020204" pitchFamily="34" charset="0"/>
              </a:rPr>
              <a:t>  Presiede</a:t>
            </a:r>
            <a:r>
              <a:rPr lang="it-IT" sz="1600" spc="-30" dirty="0">
                <a:effectLst/>
                <a:latin typeface="Arial" panose="020B0604020202020204" pitchFamily="34" charset="0"/>
                <a:ea typeface="Arial" panose="020B0604020202020204" pitchFamily="34" charset="0"/>
              </a:rPr>
              <a:t> </a:t>
            </a:r>
            <a:r>
              <a:rPr lang="it-IT" sz="1600" spc="-20" dirty="0">
                <a:effectLst/>
                <a:latin typeface="Arial" panose="020B0604020202020204" pitchFamily="34" charset="0"/>
                <a:ea typeface="Arial" panose="020B0604020202020204" pitchFamily="34" charset="0"/>
              </a:rPr>
              <a:t>l'adunanza il</a:t>
            </a:r>
            <a:r>
              <a:rPr lang="it-IT" sz="1600" spc="-50" dirty="0">
                <a:effectLst/>
                <a:latin typeface="Arial" panose="020B0604020202020204" pitchFamily="34" charset="0"/>
                <a:ea typeface="Arial" panose="020B0604020202020204" pitchFamily="34" charset="0"/>
              </a:rPr>
              <a:t> </a:t>
            </a:r>
            <a:r>
              <a:rPr lang="it-IT" sz="1600" spc="-20" dirty="0">
                <a:effectLst/>
                <a:latin typeface="Arial" panose="020B0604020202020204" pitchFamily="34" charset="0"/>
                <a:ea typeface="Arial" panose="020B0604020202020204" pitchFamily="34" charset="0"/>
              </a:rPr>
              <a:t>Sindaco</a:t>
            </a:r>
            <a:r>
              <a:rPr lang="it-IT" sz="1600" spc="175" dirty="0">
                <a:effectLst/>
                <a:latin typeface="Arial" panose="020B0604020202020204" pitchFamily="34" charset="0"/>
                <a:ea typeface="Arial" panose="020B0604020202020204" pitchFamily="34" charset="0"/>
              </a:rPr>
              <a:t> </a:t>
            </a:r>
            <a:r>
              <a:rPr lang="it-IT" sz="1600" spc="-20" dirty="0">
                <a:effectLst/>
                <a:latin typeface="Arial" panose="020B0604020202020204" pitchFamily="34" charset="0"/>
                <a:ea typeface="Arial" panose="020B0604020202020204" pitchFamily="34" charset="0"/>
              </a:rPr>
              <a:t>CASSANI ANDREA.</a:t>
            </a:r>
            <a:endParaRPr lang="it-IT" sz="1600" dirty="0">
              <a:effectLst/>
              <a:latin typeface="Arial" panose="020B0604020202020204" pitchFamily="34" charset="0"/>
              <a:ea typeface="Arial" panose="020B0604020202020204" pitchFamily="34" charset="0"/>
            </a:endParaRPr>
          </a:p>
        </p:txBody>
      </p:sp>
      <p:sp>
        <p:nvSpPr>
          <p:cNvPr id="11" name="CasellaDiTesto 10">
            <a:extLst>
              <a:ext uri="{FF2B5EF4-FFF2-40B4-BE49-F238E27FC236}">
                <a16:creationId xmlns:a16="http://schemas.microsoft.com/office/drawing/2014/main" id="{15F4F320-6D87-69D2-FFC5-13A0EBC87198}"/>
              </a:ext>
            </a:extLst>
          </p:cNvPr>
          <p:cNvSpPr txBox="1"/>
          <p:nvPr/>
        </p:nvSpPr>
        <p:spPr>
          <a:xfrm>
            <a:off x="1818082" y="3668834"/>
            <a:ext cx="9413081" cy="2339102"/>
          </a:xfrm>
          <a:prstGeom prst="rect">
            <a:avLst/>
          </a:prstGeom>
          <a:noFill/>
        </p:spPr>
        <p:txBody>
          <a:bodyPr wrap="square">
            <a:spAutoFit/>
          </a:bodyPr>
          <a:lstStyle/>
          <a:p>
            <a:pPr marL="245110" marR="210185" algn="ctr">
              <a:spcAft>
                <a:spcPts val="0"/>
              </a:spcAft>
            </a:pPr>
            <a:r>
              <a:rPr lang="it-IT" sz="2000" b="1" spc="-10" dirty="0">
                <a:solidFill>
                  <a:srgbClr val="333333"/>
                </a:solidFill>
                <a:effectLst/>
                <a:latin typeface="Arial" panose="020B0604020202020204" pitchFamily="34" charset="0"/>
                <a:ea typeface="Arial" panose="020B0604020202020204" pitchFamily="34" charset="0"/>
              </a:rPr>
              <a:t>DELIBERA</a:t>
            </a:r>
            <a:endParaRPr lang="it-IT" sz="1400" dirty="0">
              <a:effectLst/>
              <a:latin typeface="Arial" panose="020B0604020202020204" pitchFamily="34" charset="0"/>
              <a:ea typeface="Arial" panose="020B0604020202020204" pitchFamily="34" charset="0"/>
            </a:endParaRPr>
          </a:p>
          <a:p>
            <a:pPr marL="581660" marR="83820" indent="-208280" algn="just">
              <a:spcAft>
                <a:spcPts val="0"/>
              </a:spcAft>
            </a:pPr>
            <a:r>
              <a:rPr lang="it-IT" sz="1200" b="1" dirty="0">
                <a:effectLst/>
                <a:latin typeface="Arial" panose="020B0604020202020204" pitchFamily="34" charset="0"/>
                <a:ea typeface="Arial" panose="020B0604020202020204" pitchFamily="34" charset="0"/>
              </a:rPr>
              <a:t>l.</a:t>
            </a:r>
            <a:r>
              <a:rPr lang="it-IT" sz="1200" b="1" spc="400" dirty="0">
                <a:effectLst/>
                <a:latin typeface="Arial" panose="020B0604020202020204" pitchFamily="34" charset="0"/>
                <a:ea typeface="Arial" panose="020B0604020202020204" pitchFamily="34" charset="0"/>
              </a:rPr>
              <a:t> </a:t>
            </a:r>
            <a:r>
              <a:rPr lang="it-IT" sz="1800" dirty="0">
                <a:effectLst/>
                <a:latin typeface="Arial" panose="020B0604020202020204" pitchFamily="34" charset="0"/>
                <a:ea typeface="Arial" panose="020B0604020202020204" pitchFamily="34" charset="0"/>
              </a:rPr>
              <a:t>Di</a:t>
            </a:r>
            <a:r>
              <a:rPr lang="it-IT" sz="1800" spc="-15" dirty="0">
                <a:effectLst/>
                <a:latin typeface="Arial" panose="020B0604020202020204" pitchFamily="34" charset="0"/>
                <a:ea typeface="Arial" panose="020B0604020202020204" pitchFamily="34" charset="0"/>
              </a:rPr>
              <a:t> </a:t>
            </a:r>
            <a:r>
              <a:rPr lang="it-IT" sz="1800" dirty="0">
                <a:effectLst/>
                <a:latin typeface="Arial" panose="020B0604020202020204" pitchFamily="34" charset="0"/>
                <a:ea typeface="Arial" panose="020B0604020202020204" pitchFamily="34" charset="0"/>
              </a:rPr>
              <a:t>comunicare al</a:t>
            </a:r>
            <a:r>
              <a:rPr lang="it-IT" sz="1800" spc="-5" dirty="0">
                <a:effectLst/>
                <a:latin typeface="Arial" panose="020B0604020202020204" pitchFamily="34" charset="0"/>
                <a:ea typeface="Arial" panose="020B0604020202020204" pitchFamily="34" charset="0"/>
              </a:rPr>
              <a:t> </a:t>
            </a:r>
            <a:r>
              <a:rPr lang="it-IT" sz="1800" dirty="0">
                <a:effectLst/>
                <a:latin typeface="Arial" panose="020B0604020202020204" pitchFamily="34" charset="0"/>
                <a:ea typeface="Arial" panose="020B0604020202020204" pitchFamily="34" charset="0"/>
              </a:rPr>
              <a:t>Centro Servizi Amministrativi</a:t>
            </a:r>
            <a:r>
              <a:rPr lang="it-IT" sz="1800" spc="-5" dirty="0">
                <a:effectLst/>
                <a:latin typeface="Arial" panose="020B0604020202020204" pitchFamily="34" charset="0"/>
                <a:ea typeface="Arial" panose="020B0604020202020204" pitchFamily="34" charset="0"/>
              </a:rPr>
              <a:t> </a:t>
            </a:r>
            <a:r>
              <a:rPr lang="it-IT" sz="1800" dirty="0">
                <a:effectLst/>
                <a:latin typeface="Arial" panose="020B0604020202020204" pitchFamily="34" charset="0"/>
                <a:ea typeface="Arial" panose="020B0604020202020204" pitchFamily="34" charset="0"/>
              </a:rPr>
              <a:t>nella persona del Provveditore agli Studi </a:t>
            </a:r>
            <a:r>
              <a:rPr lang="it-IT" sz="1800" dirty="0">
                <a:solidFill>
                  <a:srgbClr val="FF0000"/>
                </a:solidFill>
                <a:effectLst/>
                <a:latin typeface="Arial" panose="020B0604020202020204" pitchFamily="34" charset="0"/>
                <a:ea typeface="Arial" panose="020B0604020202020204" pitchFamily="34" charset="0"/>
              </a:rPr>
              <a:t>la volontà di delocalizzare al di fuori del Comune di Gallarate la sede amministrativa del CTPIA</a:t>
            </a:r>
            <a:r>
              <a:rPr lang="it-IT" sz="1800" dirty="0">
                <a:effectLst/>
                <a:latin typeface="Arial" panose="020B0604020202020204" pitchFamily="34" charset="0"/>
                <a:ea typeface="Arial" panose="020B0604020202020204" pitchFamily="34" charset="0"/>
              </a:rPr>
              <a:t>, e,</a:t>
            </a:r>
            <a:r>
              <a:rPr lang="it-IT" sz="1800" spc="-15" dirty="0">
                <a:effectLst/>
                <a:latin typeface="Arial" panose="020B0604020202020204" pitchFamily="34" charset="0"/>
                <a:ea typeface="Arial" panose="020B0604020202020204" pitchFamily="34" charset="0"/>
              </a:rPr>
              <a:t> </a:t>
            </a:r>
            <a:r>
              <a:rPr lang="it-IT" sz="1800" dirty="0">
                <a:effectLst/>
                <a:latin typeface="Arial" panose="020B0604020202020204" pitchFamily="34" charset="0"/>
                <a:ea typeface="Arial" panose="020B0604020202020204" pitchFamily="34" charset="0"/>
              </a:rPr>
              <a:t>in</a:t>
            </a:r>
            <a:r>
              <a:rPr lang="it-IT" sz="1800" spc="-20" dirty="0">
                <a:effectLst/>
                <a:latin typeface="Arial" panose="020B0604020202020204" pitchFamily="34" charset="0"/>
                <a:ea typeface="Arial" panose="020B0604020202020204" pitchFamily="34" charset="0"/>
              </a:rPr>
              <a:t> </a:t>
            </a:r>
            <a:r>
              <a:rPr lang="it-IT" sz="1800" dirty="0">
                <a:effectLst/>
                <a:latin typeface="Arial" panose="020B0604020202020204" pitchFamily="34" charset="0"/>
                <a:ea typeface="Arial" panose="020B0604020202020204" pitchFamily="34" charset="0"/>
              </a:rPr>
              <a:t>modo </a:t>
            </a:r>
            <a:r>
              <a:rPr lang="it-IT" sz="1800" dirty="0">
                <a:solidFill>
                  <a:srgbClr val="0C0C0C"/>
                </a:solidFill>
                <a:effectLst/>
                <a:latin typeface="Arial" panose="020B0604020202020204" pitchFamily="34" charset="0"/>
                <a:ea typeface="Arial" panose="020B0604020202020204" pitchFamily="34" charset="0"/>
              </a:rPr>
              <a:t>del</a:t>
            </a:r>
            <a:r>
              <a:rPr lang="it-IT" sz="1800" spc="-45" dirty="0">
                <a:solidFill>
                  <a:srgbClr val="0C0C0C"/>
                </a:solidFill>
                <a:effectLst/>
                <a:latin typeface="Arial" panose="020B0604020202020204" pitchFamily="34" charset="0"/>
                <a:ea typeface="Arial" panose="020B0604020202020204" pitchFamily="34" charset="0"/>
              </a:rPr>
              <a:t> </a:t>
            </a:r>
            <a:r>
              <a:rPr lang="it-IT" sz="1800" dirty="0">
                <a:effectLst/>
                <a:latin typeface="Arial" panose="020B0604020202020204" pitchFamily="34" charset="0"/>
                <a:ea typeface="Arial" panose="020B0604020202020204" pitchFamily="34" charset="0"/>
              </a:rPr>
              <a:t>tutto conseguenziale, </a:t>
            </a:r>
            <a:r>
              <a:rPr lang="it-IT" sz="1800" dirty="0">
                <a:solidFill>
                  <a:srgbClr val="FF0000"/>
                </a:solidFill>
                <a:effectLst/>
                <a:latin typeface="Arial" panose="020B0604020202020204" pitchFamily="34" charset="0"/>
                <a:ea typeface="Arial" panose="020B0604020202020204" pitchFamily="34" charset="0"/>
              </a:rPr>
              <a:t>di</a:t>
            </a:r>
            <a:r>
              <a:rPr lang="it-IT" sz="1800" spc="-15" dirty="0">
                <a:solidFill>
                  <a:srgbClr val="FF0000"/>
                </a:solidFill>
                <a:effectLst/>
                <a:latin typeface="Arial" panose="020B0604020202020204" pitchFamily="34" charset="0"/>
                <a:ea typeface="Arial" panose="020B0604020202020204" pitchFamily="34" charset="0"/>
              </a:rPr>
              <a:t> </a:t>
            </a:r>
            <a:r>
              <a:rPr lang="it-IT" sz="1800" dirty="0">
                <a:solidFill>
                  <a:srgbClr val="FF0000"/>
                </a:solidFill>
                <a:effectLst/>
                <a:latin typeface="Arial" panose="020B0604020202020204" pitchFamily="34" charset="0"/>
                <a:ea typeface="Arial" panose="020B0604020202020204" pitchFamily="34" charset="0"/>
              </a:rPr>
              <a:t>revocare la</a:t>
            </a:r>
            <a:r>
              <a:rPr lang="it-IT" sz="1800" spc="-30" dirty="0">
                <a:solidFill>
                  <a:srgbClr val="FF0000"/>
                </a:solidFill>
                <a:effectLst/>
                <a:latin typeface="Arial" panose="020B0604020202020204" pitchFamily="34" charset="0"/>
                <a:ea typeface="Arial" panose="020B0604020202020204" pitchFamily="34" charset="0"/>
              </a:rPr>
              <a:t> </a:t>
            </a:r>
            <a:r>
              <a:rPr lang="it-IT" sz="1800" dirty="0">
                <a:solidFill>
                  <a:srgbClr val="FF0000"/>
                </a:solidFill>
                <a:effectLst/>
                <a:latin typeface="Arial" panose="020B0604020202020204" pitchFamily="34" charset="0"/>
                <a:ea typeface="Arial" panose="020B0604020202020204" pitchFamily="34" charset="0"/>
              </a:rPr>
              <a:t>concessione dei</a:t>
            </a:r>
            <a:r>
              <a:rPr lang="it-IT" sz="1800" spc="-30" dirty="0">
                <a:solidFill>
                  <a:srgbClr val="FF0000"/>
                </a:solidFill>
                <a:effectLst/>
                <a:latin typeface="Arial" panose="020B0604020202020204" pitchFamily="34" charset="0"/>
                <a:ea typeface="Arial" panose="020B0604020202020204" pitchFamily="34" charset="0"/>
              </a:rPr>
              <a:t> </a:t>
            </a:r>
            <a:r>
              <a:rPr lang="it-IT" sz="1800" dirty="0">
                <a:solidFill>
                  <a:srgbClr val="FF0000"/>
                </a:solidFill>
                <a:effectLst/>
                <a:latin typeface="Arial" panose="020B0604020202020204" pitchFamily="34" charset="0"/>
                <a:ea typeface="Arial" panose="020B0604020202020204" pitchFamily="34" charset="0"/>
              </a:rPr>
              <a:t>locali adibiti alla sua segreteria amministrativa, </a:t>
            </a:r>
            <a:r>
              <a:rPr lang="it-IT" sz="1800" dirty="0">
                <a:effectLst/>
                <a:latin typeface="Arial" panose="020B0604020202020204" pitchFamily="34" charset="0"/>
                <a:ea typeface="Arial" panose="020B0604020202020204" pitchFamily="34" charset="0"/>
              </a:rPr>
              <a:t>disposta con la deliberazione della Giunta Comunale 09/12/2013, n. 213, esecutiva, a partire dal termine dell'anno scolastico 2017/2018, per le ragioni meglio evidenziate </a:t>
            </a:r>
            <a:r>
              <a:rPr lang="it-IT" sz="1800" dirty="0">
                <a:solidFill>
                  <a:srgbClr val="0C0C0C"/>
                </a:solidFill>
                <a:effectLst/>
                <a:latin typeface="Arial" panose="020B0604020202020204" pitchFamily="34" charset="0"/>
                <a:ea typeface="Arial" panose="020B0604020202020204" pitchFamily="34" charset="0"/>
              </a:rPr>
              <a:t>in </a:t>
            </a:r>
            <a:r>
              <a:rPr lang="it-IT" sz="1800" dirty="0">
                <a:effectLst/>
                <a:latin typeface="Arial" panose="020B0604020202020204" pitchFamily="34" charset="0"/>
                <a:ea typeface="Arial" panose="020B0604020202020204" pitchFamily="34" charset="0"/>
              </a:rPr>
              <a:t>preambolo;</a:t>
            </a:r>
            <a:endParaRPr lang="it-IT" sz="1400" dirty="0">
              <a:effectLst/>
              <a:latin typeface="Arial" panose="020B0604020202020204" pitchFamily="34" charset="0"/>
              <a:ea typeface="Arial" panose="020B0604020202020204" pitchFamily="34" charset="0"/>
            </a:endParaRPr>
          </a:p>
        </p:txBody>
      </p:sp>
      <p:pic>
        <p:nvPicPr>
          <p:cNvPr id="12" name="Immagine 11" descr="Immagine che contiene testo, clipart&#10;&#10;Descrizione generata automaticamente">
            <a:extLst>
              <a:ext uri="{FF2B5EF4-FFF2-40B4-BE49-F238E27FC236}">
                <a16:creationId xmlns:a16="http://schemas.microsoft.com/office/drawing/2014/main" id="{49C84C13-D537-76C3-0E70-03270101313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393443" y="5669649"/>
            <a:ext cx="2262358" cy="1126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6050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8">
            <a:extLst>
              <a:ext uri="{FF2B5EF4-FFF2-40B4-BE49-F238E27FC236}">
                <a16:creationId xmlns:a16="http://schemas.microsoft.com/office/drawing/2014/main" id="{1B3790FF-19E1-16AE-294B-7B9D48F2E654}"/>
              </a:ext>
            </a:extLst>
          </p:cNvPr>
          <p:cNvSpPr txBox="1"/>
          <p:nvPr/>
        </p:nvSpPr>
        <p:spPr>
          <a:xfrm>
            <a:off x="1649730" y="80665"/>
            <a:ext cx="9921885" cy="1261884"/>
          </a:xfrm>
          <a:prstGeom prst="rect">
            <a:avLst/>
          </a:prstGeom>
          <a:noFill/>
        </p:spPr>
        <p:txBody>
          <a:bodyPr wrap="square" rtlCol="0">
            <a:spAutoFit/>
          </a:bodyPr>
          <a:lstStyle/>
          <a:p>
            <a:pPr>
              <a:lnSpc>
                <a:spcPct val="115000"/>
              </a:lnSpc>
              <a:spcAft>
                <a:spcPts val="1000"/>
              </a:spcAft>
            </a:pPr>
            <a:r>
              <a:rPr lang="it-IT" sz="2400" b="1" kern="1800" dirty="0">
                <a:effectLst/>
                <a:latin typeface="Times New Roman" panose="02020603050405020304" pitchFamily="18" charset="0"/>
                <a:ea typeface="Times New Roman" panose="02020603050405020304" pitchFamily="18" charset="0"/>
                <a:cs typeface="Times New Roman" panose="02020603050405020304" pitchFamily="18" charset="0"/>
              </a:rPr>
              <a:t>      Accordo quadro del 7 agosto 2012 tra MIUR e Ministero dell'Interno</a:t>
            </a:r>
            <a:r>
              <a:rPr kumimoji="0" lang="it-IT" altLang="it-IT" sz="2400" b="0" i="0" u="sng" strike="noStrike" cap="none" normalizeH="0" baseline="0" dirty="0">
                <a:ln>
                  <a:noFill/>
                </a:ln>
                <a:solidFill>
                  <a:srgbClr val="008080"/>
                </a:solidFill>
                <a:effectLst/>
                <a:latin typeface="Arial" panose="020B0604020202020204" pitchFamily="34" charset="0"/>
                <a:ea typeface="Times New Roman" panose="02020603050405020304" pitchFamily="18" charset="0"/>
              </a:rPr>
              <a:t> </a:t>
            </a:r>
          </a:p>
          <a:p>
            <a:pPr algn="ctr">
              <a:lnSpc>
                <a:spcPct val="115000"/>
              </a:lnSpc>
              <a:spcAft>
                <a:spcPts val="1000"/>
              </a:spcAft>
            </a:pPr>
            <a:r>
              <a:rPr lang="it-IT" altLang="it-IT" dirty="0">
                <a:latin typeface="Arial" panose="020B0604020202020204" pitchFamily="34" charset="0"/>
              </a:rPr>
              <a:t>per l’organizzazione dei </a:t>
            </a:r>
            <a:r>
              <a:rPr kumimoji="0" lang="it-IT" altLang="it-IT" b="0" i="0" strike="noStrike" cap="none" normalizeH="0" baseline="0" dirty="0">
                <a:ln>
                  <a:noFill/>
                </a:ln>
                <a:effectLst/>
                <a:latin typeface="Arial" panose="020B0604020202020204" pitchFamily="34" charset="0"/>
                <a:ea typeface="Times New Roman" panose="02020603050405020304" pitchFamily="18" charset="0"/>
              </a:rPr>
              <a:t>test di conoscenza della lingua italiana per i richiedenti il permesso di soggiorno CE per soggiornanti di lungo periodo</a:t>
            </a:r>
            <a:r>
              <a:rPr lang="it-IT" b="1" kern="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sellaDiTesto 2">
            <a:extLst>
              <a:ext uri="{FF2B5EF4-FFF2-40B4-BE49-F238E27FC236}">
                <a16:creationId xmlns:a16="http://schemas.microsoft.com/office/drawing/2014/main" id="{53BECA33-9991-E3EC-2D3E-C57DF19BDA89}"/>
              </a:ext>
            </a:extLst>
          </p:cNvPr>
          <p:cNvSpPr txBox="1"/>
          <p:nvPr/>
        </p:nvSpPr>
        <p:spPr>
          <a:xfrm>
            <a:off x="1877684" y="1486435"/>
            <a:ext cx="9829800" cy="1692771"/>
          </a:xfrm>
          <a:prstGeom prst="rect">
            <a:avLst/>
          </a:prstGeom>
          <a:noFill/>
        </p:spPr>
        <p:txBody>
          <a:bodyPr wrap="square" rtlCol="0">
            <a:spAutoFit/>
          </a:bodyPr>
          <a:lstStyle/>
          <a:p>
            <a:r>
              <a:rPr lang="it-IT" sz="1800" dirty="0">
                <a:effectLst/>
                <a:latin typeface="Calibri" panose="020F0502020204030204" pitchFamily="34" charset="0"/>
                <a:ea typeface="Calibri" panose="020F0502020204030204" pitchFamily="34" charset="0"/>
                <a:cs typeface="Times New Roman" panose="02020603050405020304" pitchFamily="18" charset="0"/>
              </a:rPr>
              <a:t>- </a:t>
            </a:r>
            <a:r>
              <a:rPr lang="it-IT" sz="1800" dirty="0">
                <a:effectLst/>
                <a:latin typeface="Times New Roman" panose="02020603050405020304" pitchFamily="18" charset="0"/>
                <a:ea typeface="Calibri" panose="020F0502020204030204" pitchFamily="34" charset="0"/>
                <a:cs typeface="Times New Roman" panose="02020603050405020304" pitchFamily="18" charset="0"/>
              </a:rPr>
              <a:t>l'art. 1, comma 632 della L.296/2006 </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stabilisce </a:t>
            </a:r>
            <a:r>
              <a:rPr lang="it-IT" b="1" dirty="0">
                <a:effectLst/>
                <a:latin typeface="Times New Roman" panose="02020603050405020304" pitchFamily="18" charset="0"/>
                <a:ea typeface="Calibri" panose="020F0502020204030204" pitchFamily="34" charset="0"/>
                <a:cs typeface="Times New Roman" panose="02020603050405020304" pitchFamily="18" charset="0"/>
              </a:rPr>
              <a:t>che </a:t>
            </a:r>
            <a:r>
              <a:rPr lang="it-IT" sz="1400" dirty="0">
                <a:effectLst/>
                <a:latin typeface="Times New Roman" panose="02020603050405020304" pitchFamily="18" charset="0"/>
                <a:ea typeface="Calibri" panose="020F0502020204030204" pitchFamily="34" charset="0"/>
                <a:cs typeface="Times New Roman" panose="02020603050405020304" pitchFamily="18" charset="0"/>
              </a:rPr>
              <a:t>"ferme restando le competenze delle Regioni e degli enti locali in materia, in relazione agli obiettivi fissati dall'Unione europea, allo scopo di far conseguire più elevati livelli di istruzione alla popolazione adulta, anche immigrata con particolare riferimento alla conoscenza della lingua italiana</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 </a:t>
            </a:r>
          </a:p>
          <a:p>
            <a:r>
              <a:rPr lang="it-IT"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 Centri Territoriali Permanenti  (CTP) per l'educazione degli adulti e i corsi serali, funzionanti presso le istituzioni scolastiche di ogni ordine e grado, sono riorganizzati su base provinciale </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e articolati in reti territoriali e ridenominati "</a:t>
            </a:r>
            <a:r>
              <a:rPr lang="it-IT"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Centri provinciali per l'istruzione degli adulti« (CPIA) </a:t>
            </a:r>
            <a:endParaRPr lang="it-IT" b="1" dirty="0">
              <a:solidFill>
                <a:srgbClr val="002060"/>
              </a:solidFill>
              <a:latin typeface="Times New Roman" panose="02020603050405020304" pitchFamily="18" charset="0"/>
              <a:cs typeface="Times New Roman" panose="02020603050405020304" pitchFamily="18" charset="0"/>
            </a:endParaRPr>
          </a:p>
        </p:txBody>
      </p:sp>
      <p:sp>
        <p:nvSpPr>
          <p:cNvPr id="4" name="CasellaDiTesto 3">
            <a:extLst>
              <a:ext uri="{FF2B5EF4-FFF2-40B4-BE49-F238E27FC236}">
                <a16:creationId xmlns:a16="http://schemas.microsoft.com/office/drawing/2014/main" id="{A18BDAB4-2E01-7B5E-1A1A-B3F5213222C6}"/>
              </a:ext>
            </a:extLst>
          </p:cNvPr>
          <p:cNvSpPr txBox="1"/>
          <p:nvPr/>
        </p:nvSpPr>
        <p:spPr>
          <a:xfrm>
            <a:off x="1877684" y="3230031"/>
            <a:ext cx="9693931" cy="1292662"/>
          </a:xfrm>
          <a:prstGeom prst="rect">
            <a:avLst/>
          </a:prstGeom>
          <a:noFill/>
        </p:spPr>
        <p:txBody>
          <a:bodyPr wrap="square" rtlCol="0">
            <a:spAutoFit/>
          </a:bodyPr>
          <a:lstStyle/>
          <a:p>
            <a:r>
              <a:rPr lang="it-IT" sz="1800" dirty="0">
                <a:effectLst/>
                <a:latin typeface="Times New Roman" panose="02020603050405020304" pitchFamily="18" charset="0"/>
                <a:ea typeface="Times New Roman" panose="02020603050405020304" pitchFamily="18" charset="0"/>
              </a:rPr>
              <a:t> l'accordo di integrazione è un patto con il quale </a:t>
            </a:r>
            <a:r>
              <a:rPr lang="it-IT" sz="1800" b="1" dirty="0">
                <a:effectLst/>
                <a:latin typeface="Times New Roman" panose="02020603050405020304" pitchFamily="18" charset="0"/>
                <a:ea typeface="Times New Roman" panose="02020603050405020304" pitchFamily="18" charset="0"/>
              </a:rPr>
              <a:t>il cittadino non appartenente all'Unione Europea </a:t>
            </a:r>
            <a:r>
              <a:rPr lang="it-IT" sz="1800" dirty="0">
                <a:effectLst/>
                <a:latin typeface="Times New Roman" panose="02020603050405020304" pitchFamily="18" charset="0"/>
                <a:ea typeface="Times New Roman" panose="02020603050405020304" pitchFamily="18" charset="0"/>
              </a:rPr>
              <a:t>regolarmente soggiornante nel territorio nazionale </a:t>
            </a:r>
            <a:r>
              <a:rPr lang="it-IT" sz="2000" b="1" dirty="0">
                <a:effectLst/>
                <a:latin typeface="Times New Roman" panose="02020603050405020304" pitchFamily="18" charset="0"/>
                <a:ea typeface="Times New Roman" panose="02020603050405020304" pitchFamily="18" charset="0"/>
              </a:rPr>
              <a:t>assume l'impegno al rispetto delle leggi del nostro Paese e, più in generale, alle regole di convivenza della società in cui vive al fine di perseguire un ordinato percorso d'integrazione</a:t>
            </a:r>
            <a:endParaRPr lang="it-IT" b="1" dirty="0"/>
          </a:p>
        </p:txBody>
      </p:sp>
      <p:sp>
        <p:nvSpPr>
          <p:cNvPr id="5" name="CasellaDiTesto 4">
            <a:extLst>
              <a:ext uri="{FF2B5EF4-FFF2-40B4-BE49-F238E27FC236}">
                <a16:creationId xmlns:a16="http://schemas.microsoft.com/office/drawing/2014/main" id="{B862E0FF-F8C1-AD2C-684F-C5019EEEBE54}"/>
              </a:ext>
            </a:extLst>
          </p:cNvPr>
          <p:cNvSpPr txBox="1"/>
          <p:nvPr/>
        </p:nvSpPr>
        <p:spPr>
          <a:xfrm>
            <a:off x="1912803" y="4586466"/>
            <a:ext cx="8920071" cy="923330"/>
          </a:xfrm>
          <a:prstGeom prst="rect">
            <a:avLst/>
          </a:prstGeom>
          <a:noFill/>
        </p:spPr>
        <p:txBody>
          <a:bodyPr wrap="none" rtlCol="0">
            <a:spAutoFit/>
          </a:bodyPr>
          <a:lstStyle/>
          <a:p>
            <a:r>
              <a:rPr lang="it-IT" sz="1800" dirty="0">
                <a:effectLst/>
                <a:latin typeface="Times New Roman" panose="02020603050405020304" pitchFamily="18" charset="0"/>
                <a:ea typeface="Times New Roman" panose="02020603050405020304" pitchFamily="18" charset="0"/>
              </a:rPr>
              <a:t> con l'accordo di integrazione </a:t>
            </a:r>
            <a:r>
              <a:rPr lang="it-IT" sz="1800" b="1" dirty="0">
                <a:effectLst/>
                <a:latin typeface="Times New Roman" panose="02020603050405020304" pitchFamily="18" charset="0"/>
                <a:ea typeface="Times New Roman" panose="02020603050405020304" pitchFamily="18" charset="0"/>
              </a:rPr>
              <a:t>lo Stato si impegna a fornire allo straniero gli strumenti per </a:t>
            </a:r>
          </a:p>
          <a:p>
            <a:r>
              <a:rPr lang="it-IT" sz="1800" b="1" dirty="0">
                <a:effectLst/>
                <a:latin typeface="Times New Roman" panose="02020603050405020304" pitchFamily="18" charset="0"/>
                <a:ea typeface="Times New Roman" panose="02020603050405020304" pitchFamily="18" charset="0"/>
              </a:rPr>
              <a:t> raggiungere specifici obiettivi di integrazione</a:t>
            </a:r>
            <a:r>
              <a:rPr lang="it-IT" sz="1800" dirty="0">
                <a:effectLst/>
                <a:latin typeface="Times New Roman" panose="02020603050405020304" pitchFamily="18" charset="0"/>
                <a:ea typeface="Times New Roman" panose="02020603050405020304" pitchFamily="18" charset="0"/>
              </a:rPr>
              <a:t>, tra i quali </a:t>
            </a:r>
            <a:r>
              <a:rPr lang="it-IT" sz="1800" b="1" dirty="0">
                <a:effectLst/>
                <a:latin typeface="Times New Roman" panose="02020603050405020304" pitchFamily="18" charset="0"/>
                <a:ea typeface="Times New Roman" panose="02020603050405020304" pitchFamily="18" charset="0"/>
              </a:rPr>
              <a:t>l'acquisizione della lingua, della </a:t>
            </a:r>
          </a:p>
          <a:p>
            <a:r>
              <a:rPr lang="it-IT" b="1" dirty="0">
                <a:latin typeface="Times New Roman" panose="02020603050405020304" pitchFamily="18" charset="0"/>
                <a:ea typeface="Times New Roman" panose="02020603050405020304" pitchFamily="18" charset="0"/>
              </a:rPr>
              <a:t> </a:t>
            </a:r>
            <a:r>
              <a:rPr lang="it-IT" sz="1800" b="1" dirty="0">
                <a:effectLst/>
                <a:latin typeface="Times New Roman" panose="02020603050405020304" pitchFamily="18" charset="0"/>
                <a:ea typeface="Times New Roman" panose="02020603050405020304" pitchFamily="18" charset="0"/>
              </a:rPr>
              <a:t>cultura e dei principi generali della Costituzione italiana;</a:t>
            </a:r>
            <a:endParaRPr lang="it-IT" dirty="0"/>
          </a:p>
        </p:txBody>
      </p:sp>
      <p:sp>
        <p:nvSpPr>
          <p:cNvPr id="6" name="CasellaDiTesto 5">
            <a:extLst>
              <a:ext uri="{FF2B5EF4-FFF2-40B4-BE49-F238E27FC236}">
                <a16:creationId xmlns:a16="http://schemas.microsoft.com/office/drawing/2014/main" id="{D897892E-80DE-7888-912B-29871453E906}"/>
              </a:ext>
            </a:extLst>
          </p:cNvPr>
          <p:cNvSpPr txBox="1"/>
          <p:nvPr/>
        </p:nvSpPr>
        <p:spPr>
          <a:xfrm>
            <a:off x="1877684" y="5676702"/>
            <a:ext cx="9126179" cy="1027782"/>
          </a:xfrm>
          <a:prstGeom prst="rect">
            <a:avLst/>
          </a:prstGeom>
          <a:noFill/>
        </p:spPr>
        <p:txBody>
          <a:bodyPr wrap="square" rtlCol="0">
            <a:spAutoFit/>
          </a:bodyPr>
          <a:lstStyle/>
          <a:p>
            <a:pPr>
              <a:lnSpc>
                <a:spcPct val="115000"/>
              </a:lnSpc>
              <a:spcAft>
                <a:spcPts val="1000"/>
              </a:spcAf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una reale inclusione sociale si realizza attraverso la conoscenza dei principi fondamentali dell'ordinamento dello Stato, dei valori espressi dalla Costituzione e del funzionamento delle Istituzioni pubbliche, </a:t>
            </a: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nonché della lingua dello Stato ospitante</a:t>
            </a:r>
            <a:endParaRPr lang="it-IT" sz="18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3FC57548-C001-0737-E157-2D4D78222188}"/>
              </a:ext>
            </a:extLst>
          </p:cNvPr>
          <p:cNvSpPr>
            <a:spLocks noChangeArrowheads="1"/>
          </p:cNvSpPr>
          <p:nvPr/>
        </p:nvSpPr>
        <p:spPr bwMode="auto">
          <a:xfrm>
            <a:off x="0" y="-369332"/>
            <a:ext cx="22794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sng" strike="noStrike" cap="none" normalizeH="0" baseline="0" dirty="0">
                <a:ln>
                  <a:noFill/>
                </a:ln>
                <a:solidFill>
                  <a:srgbClr val="008080"/>
                </a:solidFill>
                <a:effectLst/>
                <a:latin typeface="Arial" panose="020B0604020202020204" pitchFamily="34" charset="0"/>
                <a:ea typeface="Times New Roman" panose="02020603050405020304" pitchFamily="18" charset="0"/>
              </a:rPr>
              <a:t>;</a:t>
            </a:r>
            <a:br>
              <a:rPr kumimoji="0" lang="it-IT" altLang="it-IT" sz="1200" b="0" i="0" u="sng" strike="noStrike" cap="none" normalizeH="0" baseline="0" dirty="0">
                <a:ln>
                  <a:noFill/>
                </a:ln>
                <a:solidFill>
                  <a:srgbClr val="008080"/>
                </a:solidFill>
                <a:effectLst/>
                <a:latin typeface="Arial" panose="020B0604020202020204" pitchFamily="34" charset="0"/>
                <a:ea typeface="Times New Roman" panose="02020603050405020304" pitchFamily="18" charset="0"/>
              </a:rPr>
            </a:br>
            <a:br>
              <a:rPr kumimoji="0" lang="it-IT" altLang="it-IT" sz="1200" b="0" i="0" u="sng" strike="noStrike" cap="none" normalizeH="0" baseline="0" dirty="0">
                <a:ln>
                  <a:noFill/>
                </a:ln>
                <a:solidFill>
                  <a:srgbClr val="008080"/>
                </a:solidFill>
                <a:effectLst/>
                <a:latin typeface="Arial" panose="020B0604020202020204" pitchFamily="34" charset="0"/>
                <a:ea typeface="Times New Roman" panose="02020603050405020304" pitchFamily="18" charset="0"/>
              </a:rPr>
            </a:b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75954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63718E23-7D17-51FB-832E-98BB698FC017}"/>
              </a:ext>
            </a:extLst>
          </p:cNvPr>
          <p:cNvSpPr txBox="1"/>
          <p:nvPr/>
        </p:nvSpPr>
        <p:spPr>
          <a:xfrm>
            <a:off x="2320289" y="364956"/>
            <a:ext cx="8734425" cy="5940088"/>
          </a:xfrm>
          <a:prstGeom prst="rect">
            <a:avLst/>
          </a:prstGeom>
          <a:noFill/>
        </p:spPr>
        <p:txBody>
          <a:bodyPr wrap="square">
            <a:spAutoFit/>
          </a:bodyPr>
          <a:lstStyle/>
          <a:p>
            <a:pPr algn="ctr"/>
            <a:r>
              <a:rPr lang="it-IT" sz="2400" b="1" dirty="0"/>
              <a:t>Istituzione scolastica autonoma istituita dal MIUR</a:t>
            </a:r>
          </a:p>
          <a:p>
            <a:pPr algn="ctr"/>
            <a:r>
              <a:rPr lang="it-IT" b="1" dirty="0">
                <a:solidFill>
                  <a:srgbClr val="FF0000"/>
                </a:solidFill>
              </a:rPr>
              <a:t>a partire dal 2014</a:t>
            </a:r>
            <a:r>
              <a:rPr lang="it-IT" b="1" dirty="0"/>
              <a:t>       </a:t>
            </a:r>
            <a:r>
              <a:rPr lang="it-IT" b="1" dirty="0">
                <a:solidFill>
                  <a:srgbClr val="FF0000"/>
                </a:solidFill>
              </a:rPr>
              <a:t>in Lombardia 19 CPIA</a:t>
            </a:r>
          </a:p>
          <a:p>
            <a:pPr algn="ctr"/>
            <a:endParaRPr lang="it-IT" b="1" dirty="0">
              <a:solidFill>
                <a:srgbClr val="FF0000"/>
              </a:solidFill>
            </a:endParaRPr>
          </a:p>
          <a:p>
            <a:r>
              <a:rPr lang="it-IT" sz="2000" dirty="0"/>
              <a:t>I CPIA costituiscono una tipologia di </a:t>
            </a:r>
            <a:r>
              <a:rPr lang="it-IT" sz="2000" b="1" dirty="0"/>
              <a:t>istituzione scolastica autonoma, </a:t>
            </a:r>
            <a:r>
              <a:rPr lang="it-IT" sz="2000" dirty="0"/>
              <a:t>articolata </a:t>
            </a:r>
            <a:r>
              <a:rPr lang="it-IT" sz="2000" b="1" dirty="0"/>
              <a:t>in reti territoriali di servizio </a:t>
            </a:r>
            <a:r>
              <a:rPr lang="it-IT" sz="2000" dirty="0"/>
              <a:t>(sede centrale e punti di erogazione, tra cui le sedi carcerarie) che realizza percorsi di primo livello (art. 2, comma 1);</a:t>
            </a:r>
          </a:p>
          <a:p>
            <a:endParaRPr lang="it-IT" sz="2000" dirty="0"/>
          </a:p>
          <a:p>
            <a:r>
              <a:rPr lang="it-IT" sz="2000" dirty="0"/>
              <a:t> per favorire e coordinare raccordi tra i percorsi di primo livello ed i percorsi di secondo livello, i CPIA </a:t>
            </a:r>
            <a:r>
              <a:rPr lang="it-IT" sz="2000" b="1" dirty="0"/>
              <a:t>devono stipulare </a:t>
            </a:r>
            <a:r>
              <a:rPr lang="it-IT" sz="2000" dirty="0"/>
              <a:t>(ai sensi del DPR 275/99) accordi di rete con le istituzioni scolastiche di secondo grado (IT; IP e LA) nell’ambito dei quali </a:t>
            </a:r>
            <a:r>
              <a:rPr lang="it-IT" sz="2000" b="1" dirty="0"/>
              <a:t>vengono costituite le Commissioni per la definizione del Patto formativo individuale </a:t>
            </a:r>
            <a:r>
              <a:rPr lang="it-IT" sz="2000" dirty="0"/>
              <a:t>(art. 5, comma 2);</a:t>
            </a:r>
          </a:p>
          <a:p>
            <a:endParaRPr lang="it-IT" sz="2000" dirty="0"/>
          </a:p>
          <a:p>
            <a:endParaRPr lang="it-IT" sz="2000" dirty="0"/>
          </a:p>
          <a:p>
            <a:r>
              <a:rPr lang="it-IT" sz="2000" dirty="0"/>
              <a:t> i CPIA </a:t>
            </a:r>
            <a:r>
              <a:rPr lang="it-IT" sz="2000" b="1" dirty="0"/>
              <a:t>possono stipulare </a:t>
            </a:r>
            <a:r>
              <a:rPr lang="it-IT" sz="2000" dirty="0"/>
              <a:t>(ai sensi del DPR 275/99) </a:t>
            </a:r>
            <a:r>
              <a:rPr lang="it-IT" sz="2000" b="1" dirty="0"/>
              <a:t>ulteriori accordi di rete con</a:t>
            </a:r>
            <a:r>
              <a:rPr lang="it-IT" sz="2000" dirty="0"/>
              <a:t> gli </a:t>
            </a:r>
            <a:r>
              <a:rPr lang="it-IT" sz="2000" b="1" dirty="0"/>
              <a:t>enti locali ed altri soggetti pubblici e privati</a:t>
            </a:r>
            <a:r>
              <a:rPr lang="it-IT" sz="2000" dirty="0"/>
              <a:t>, con </a:t>
            </a:r>
            <a:r>
              <a:rPr lang="it-IT" sz="2000" b="1" dirty="0"/>
              <a:t>particolare riferimento alle strutture formative accreditate dalle Regioni</a:t>
            </a:r>
            <a:r>
              <a:rPr lang="it-IT" sz="2000" dirty="0"/>
              <a:t>, per l’ampliamento dell’offerta formativa (art. 2, comma 5).</a:t>
            </a:r>
          </a:p>
        </p:txBody>
      </p:sp>
    </p:spTree>
    <p:extLst>
      <p:ext uri="{BB962C8B-B14F-4D97-AF65-F5344CB8AC3E}">
        <p14:creationId xmlns:p14="http://schemas.microsoft.com/office/powerpoint/2010/main" val="2796245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748176" y="1697275"/>
            <a:ext cx="5024888" cy="584775"/>
          </a:xfrm>
          <a:prstGeom prst="rect">
            <a:avLst/>
          </a:prstGeom>
          <a:noFill/>
        </p:spPr>
        <p:txBody>
          <a:bodyPr wrap="square" rtlCol="0">
            <a:spAutoFit/>
          </a:bodyPr>
          <a:lstStyle/>
          <a:p>
            <a:pPr algn="ctr"/>
            <a:r>
              <a:rPr lang="it-IT" sz="3200" b="1" dirty="0"/>
              <a:t>Quattro sedi principali</a:t>
            </a:r>
          </a:p>
        </p:txBody>
      </p:sp>
      <p:sp>
        <p:nvSpPr>
          <p:cNvPr id="3" name="Esagono 2"/>
          <p:cNvSpPr/>
          <p:nvPr/>
        </p:nvSpPr>
        <p:spPr>
          <a:xfrm>
            <a:off x="5158595" y="2307231"/>
            <a:ext cx="2777706" cy="2199736"/>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t>Gallarate</a:t>
            </a:r>
          </a:p>
        </p:txBody>
      </p:sp>
      <p:sp>
        <p:nvSpPr>
          <p:cNvPr id="4" name="Esagono 3"/>
          <p:cNvSpPr/>
          <p:nvPr/>
        </p:nvSpPr>
        <p:spPr>
          <a:xfrm>
            <a:off x="7384211" y="3391182"/>
            <a:ext cx="2777706" cy="2199736"/>
          </a:xfrm>
          <a:prstGeom prst="hexag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t>Busto Arsizio</a:t>
            </a:r>
          </a:p>
        </p:txBody>
      </p:sp>
      <p:sp>
        <p:nvSpPr>
          <p:cNvPr id="5" name="Esagono 4"/>
          <p:cNvSpPr/>
          <p:nvPr/>
        </p:nvSpPr>
        <p:spPr>
          <a:xfrm>
            <a:off x="2932979" y="3391182"/>
            <a:ext cx="2777706" cy="2199736"/>
          </a:xfrm>
          <a:prstGeom prst="hexagon">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t>Cassano Magnago</a:t>
            </a:r>
          </a:p>
        </p:txBody>
      </p:sp>
      <p:sp>
        <p:nvSpPr>
          <p:cNvPr id="6" name="Esagono 5"/>
          <p:cNvSpPr/>
          <p:nvPr/>
        </p:nvSpPr>
        <p:spPr>
          <a:xfrm>
            <a:off x="5158595" y="4475133"/>
            <a:ext cx="2777706" cy="2199736"/>
          </a:xfrm>
          <a:prstGeom prst="hexagon">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t>Saronno</a:t>
            </a:r>
          </a:p>
        </p:txBody>
      </p:sp>
      <p:sp>
        <p:nvSpPr>
          <p:cNvPr id="7" name="Rettangolo 6"/>
          <p:cNvSpPr/>
          <p:nvPr/>
        </p:nvSpPr>
        <p:spPr>
          <a:xfrm>
            <a:off x="1863305" y="958043"/>
            <a:ext cx="10041147" cy="369332"/>
          </a:xfrm>
          <a:prstGeom prst="rect">
            <a:avLst/>
          </a:prstGeom>
        </p:spPr>
        <p:txBody>
          <a:bodyPr wrap="square">
            <a:spAutoFit/>
          </a:bodyPr>
          <a:lstStyle/>
          <a:p>
            <a:r>
              <a:rPr lang="it-IT" dirty="0">
                <a:latin typeface="Arial" panose="020B0604020202020204" pitchFamily="34" charset="0"/>
              </a:rPr>
              <a:t>Strettamente legato al territorio (sedi associate/ex CTP) ma con una dimensione provinciale</a:t>
            </a:r>
            <a:endParaRPr lang="it-IT" dirty="0">
              <a:effectLst/>
              <a:latin typeface="Arial" panose="020B0604020202020204" pitchFamily="34" charset="0"/>
            </a:endParaRPr>
          </a:p>
        </p:txBody>
      </p:sp>
      <p:sp>
        <p:nvSpPr>
          <p:cNvPr id="8" name="CasellaDiTesto 7"/>
          <p:cNvSpPr txBox="1"/>
          <p:nvPr/>
        </p:nvSpPr>
        <p:spPr>
          <a:xfrm>
            <a:off x="5407552" y="1383333"/>
            <a:ext cx="2279791" cy="369332"/>
          </a:xfrm>
          <a:prstGeom prst="rect">
            <a:avLst/>
          </a:prstGeom>
          <a:noFill/>
          <a:ln>
            <a:solidFill>
              <a:srgbClr val="FF0000"/>
            </a:solidFill>
          </a:ln>
        </p:spPr>
        <p:txBody>
          <a:bodyPr wrap="none" rtlCol="0">
            <a:spAutoFit/>
          </a:bodyPr>
          <a:lstStyle/>
          <a:p>
            <a:r>
              <a:rPr lang="it-IT" b="1" dirty="0">
                <a:solidFill>
                  <a:srgbClr val="FF0000"/>
                </a:solidFill>
              </a:rPr>
              <a:t>RETE   TERRITORIALE</a:t>
            </a:r>
          </a:p>
        </p:txBody>
      </p:sp>
      <p:pic>
        <p:nvPicPr>
          <p:cNvPr id="10" name="Immagine 9"/>
          <p:cNvPicPr>
            <a:picLocks noChangeAspect="1"/>
          </p:cNvPicPr>
          <p:nvPr/>
        </p:nvPicPr>
        <p:blipFill>
          <a:blip r:embed="rId2"/>
          <a:stretch>
            <a:fillRect/>
          </a:stretch>
        </p:blipFill>
        <p:spPr>
          <a:xfrm>
            <a:off x="5346230" y="90512"/>
            <a:ext cx="2068503" cy="851209"/>
          </a:xfrm>
          <a:prstGeom prst="rect">
            <a:avLst/>
          </a:prstGeom>
        </p:spPr>
      </p:pic>
      <p:pic>
        <p:nvPicPr>
          <p:cNvPr id="11" name="Immagine 10"/>
          <p:cNvPicPr>
            <a:picLocks noChangeAspect="1"/>
          </p:cNvPicPr>
          <p:nvPr/>
        </p:nvPicPr>
        <p:blipFill>
          <a:blip r:embed="rId3"/>
          <a:stretch>
            <a:fillRect/>
          </a:stretch>
        </p:blipFill>
        <p:spPr>
          <a:xfrm>
            <a:off x="5527926" y="637642"/>
            <a:ext cx="1465387" cy="255853"/>
          </a:xfrm>
          <a:prstGeom prst="rect">
            <a:avLst/>
          </a:prstGeom>
        </p:spPr>
      </p:pic>
    </p:spTree>
    <p:extLst>
      <p:ext uri="{BB962C8B-B14F-4D97-AF65-F5344CB8AC3E}">
        <p14:creationId xmlns:p14="http://schemas.microsoft.com/office/powerpoint/2010/main" val="653744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485695" y="241540"/>
            <a:ext cx="4417381" cy="512840"/>
          </a:xfrm>
        </p:spPr>
        <p:txBody>
          <a:bodyPr>
            <a:normAutofit fontScale="90000"/>
          </a:bodyPr>
          <a:lstStyle/>
          <a:p>
            <a:pPr algn="ctr"/>
            <a:r>
              <a:rPr lang="it-IT" b="1" dirty="0"/>
              <a:t>   RETE TERRITORIALE</a:t>
            </a:r>
          </a:p>
        </p:txBody>
      </p:sp>
      <p:sp>
        <p:nvSpPr>
          <p:cNvPr id="3" name="Segnaposto contenuto 2"/>
          <p:cNvSpPr>
            <a:spLocks noGrp="1"/>
          </p:cNvSpPr>
          <p:nvPr>
            <p:ph sz="half" idx="1"/>
          </p:nvPr>
        </p:nvSpPr>
        <p:spPr/>
        <p:txBody>
          <a:bodyPr/>
          <a:lstStyle/>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r>
              <a:rPr lang="it-IT" dirty="0"/>
              <a:t>             </a:t>
            </a:r>
          </a:p>
          <a:p>
            <a:pPr marL="0" indent="0">
              <a:buNone/>
            </a:pPr>
            <a:endParaRPr lang="it-IT" dirty="0"/>
          </a:p>
        </p:txBody>
      </p:sp>
      <p:graphicFrame>
        <p:nvGraphicFramePr>
          <p:cNvPr id="8" name="Tabella 7"/>
          <p:cNvGraphicFramePr>
            <a:graphicFrameLocks noGrp="1"/>
          </p:cNvGraphicFramePr>
          <p:nvPr>
            <p:extLst>
              <p:ext uri="{D42A27DB-BD31-4B8C-83A1-F6EECF244321}">
                <p14:modId xmlns:p14="http://schemas.microsoft.com/office/powerpoint/2010/main" val="1619902183"/>
              </p:ext>
            </p:extLst>
          </p:nvPr>
        </p:nvGraphicFramePr>
        <p:xfrm>
          <a:off x="1704974" y="891386"/>
          <a:ext cx="5930266" cy="6502426"/>
        </p:xfrm>
        <a:graphic>
          <a:graphicData uri="http://schemas.openxmlformats.org/drawingml/2006/table">
            <a:tbl>
              <a:tblPr firstRow="1" bandRow="1">
                <a:tableStyleId>{5C22544A-7EE6-4342-B048-85BDC9FD1C3A}</a:tableStyleId>
              </a:tblPr>
              <a:tblGrid>
                <a:gridCol w="2386966">
                  <a:extLst>
                    <a:ext uri="{9D8B030D-6E8A-4147-A177-3AD203B41FA5}">
                      <a16:colId xmlns:a16="http://schemas.microsoft.com/office/drawing/2014/main" val="2535638489"/>
                    </a:ext>
                  </a:extLst>
                </a:gridCol>
                <a:gridCol w="3543300">
                  <a:extLst>
                    <a:ext uri="{9D8B030D-6E8A-4147-A177-3AD203B41FA5}">
                      <a16:colId xmlns:a16="http://schemas.microsoft.com/office/drawing/2014/main" val="3540923029"/>
                    </a:ext>
                  </a:extLst>
                </a:gridCol>
              </a:tblGrid>
              <a:tr h="1180107">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it-IT" dirty="0"/>
                    </a:p>
                    <a:p>
                      <a:pPr marL="0" marR="0" lvl="0" indent="0" algn="ctr" defTabSz="457200" rtl="0" eaLnBrk="1" fontAlgn="auto" latinLnBrk="0" hangingPunct="1">
                        <a:lnSpc>
                          <a:spcPct val="100000"/>
                        </a:lnSpc>
                        <a:spcBef>
                          <a:spcPts val="0"/>
                        </a:spcBef>
                        <a:spcAft>
                          <a:spcPts val="0"/>
                        </a:spcAft>
                        <a:buClrTx/>
                        <a:buSzTx/>
                        <a:buFontTx/>
                        <a:buNone/>
                        <a:tabLst/>
                        <a:defRPr/>
                      </a:pPr>
                      <a:r>
                        <a:rPr lang="it-IT" sz="2000" dirty="0"/>
                        <a:t>1</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it-IT" sz="1600" dirty="0"/>
                    </a:p>
                    <a:p>
                      <a:pPr marL="0" marR="0" lvl="0" indent="0" algn="l" defTabSz="457200" rtl="0" eaLnBrk="1" fontAlgn="auto" latinLnBrk="0" hangingPunct="1">
                        <a:lnSpc>
                          <a:spcPct val="100000"/>
                        </a:lnSpc>
                        <a:spcBef>
                          <a:spcPts val="0"/>
                        </a:spcBef>
                        <a:spcAft>
                          <a:spcPts val="0"/>
                        </a:spcAft>
                        <a:buClrTx/>
                        <a:buSzTx/>
                        <a:buFontTx/>
                        <a:buNone/>
                        <a:tabLst/>
                        <a:defRPr/>
                      </a:pPr>
                      <a:r>
                        <a:rPr lang="it-IT" sz="1600" dirty="0"/>
                        <a:t> SEDE AMMINISTRATIVA</a:t>
                      </a:r>
                    </a:p>
                    <a:p>
                      <a:endParaRPr lang="it-IT" dirty="0"/>
                    </a:p>
                  </a:txBody>
                  <a:tcPr/>
                </a:tc>
                <a:extLst>
                  <a:ext uri="{0D108BD9-81ED-4DB2-BD59-A6C34878D82A}">
                    <a16:rowId xmlns:a16="http://schemas.microsoft.com/office/drawing/2014/main" val="930009157"/>
                  </a:ext>
                </a:extLst>
              </a:tr>
              <a:tr h="1216718">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it-IT" b="1" dirty="0"/>
                    </a:p>
                    <a:p>
                      <a:pPr marL="0" marR="0" lvl="0" indent="0" algn="ctr" defTabSz="457200" rtl="0" eaLnBrk="1" fontAlgn="auto" latinLnBrk="0" hangingPunct="1">
                        <a:lnSpc>
                          <a:spcPct val="100000"/>
                        </a:lnSpc>
                        <a:spcBef>
                          <a:spcPts val="0"/>
                        </a:spcBef>
                        <a:spcAft>
                          <a:spcPts val="0"/>
                        </a:spcAft>
                        <a:buClrTx/>
                        <a:buSzTx/>
                        <a:buFontTx/>
                        <a:buNone/>
                        <a:tabLst/>
                        <a:defRPr/>
                      </a:pPr>
                      <a:r>
                        <a:rPr lang="it-IT" sz="2000" b="1" dirty="0"/>
                        <a:t>4</a:t>
                      </a:r>
                    </a:p>
                  </a:txBody>
                  <a:tcPr>
                    <a:solidFill>
                      <a:schemeClr val="accent2">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it-IT" b="1" dirty="0"/>
                    </a:p>
                    <a:p>
                      <a:pPr marL="0" marR="0" lvl="0" indent="0" algn="ctr" defTabSz="457200" rtl="0" eaLnBrk="1" fontAlgn="auto" latinLnBrk="0" hangingPunct="1">
                        <a:lnSpc>
                          <a:spcPct val="100000"/>
                        </a:lnSpc>
                        <a:spcBef>
                          <a:spcPts val="0"/>
                        </a:spcBef>
                        <a:spcAft>
                          <a:spcPts val="0"/>
                        </a:spcAft>
                        <a:buClrTx/>
                        <a:buSzTx/>
                        <a:buFontTx/>
                        <a:buNone/>
                        <a:tabLst/>
                        <a:defRPr/>
                      </a:pPr>
                      <a:r>
                        <a:rPr lang="it-IT" b="1" dirty="0"/>
                        <a:t>SEDI OPERATIVE</a:t>
                      </a:r>
                    </a:p>
                  </a:txBody>
                  <a:tcPr>
                    <a:solidFill>
                      <a:schemeClr val="accent2">
                        <a:lumMod val="20000"/>
                        <a:lumOff val="80000"/>
                      </a:schemeClr>
                    </a:solidFill>
                  </a:tcPr>
                </a:tc>
                <a:extLst>
                  <a:ext uri="{0D108BD9-81ED-4DB2-BD59-A6C34878D82A}">
                    <a16:rowId xmlns:a16="http://schemas.microsoft.com/office/drawing/2014/main" val="1144031481"/>
                  </a:ext>
                </a:extLst>
              </a:tr>
              <a:tr h="885080">
                <a:tc>
                  <a:txBody>
                    <a:bodyPr/>
                    <a:lstStyle/>
                    <a:p>
                      <a:pPr algn="ctr"/>
                      <a:r>
                        <a:rPr lang="it-IT" sz="2000" b="1" dirty="0"/>
                        <a:t>1</a:t>
                      </a:r>
                    </a:p>
                  </a:txBody>
                  <a:tcPr/>
                </a:tc>
                <a:tc>
                  <a:txBody>
                    <a:bodyPr/>
                    <a:lstStyle/>
                    <a:p>
                      <a:pPr algn="ctr"/>
                      <a:r>
                        <a:rPr lang="it-IT" b="1" dirty="0"/>
                        <a:t>SEDE dentro la Casa Circondariale</a:t>
                      </a:r>
                    </a:p>
                  </a:txBody>
                  <a:tcPr/>
                </a:tc>
                <a:extLst>
                  <a:ext uri="{0D108BD9-81ED-4DB2-BD59-A6C34878D82A}">
                    <a16:rowId xmlns:a16="http://schemas.microsoft.com/office/drawing/2014/main" val="10002"/>
                  </a:ext>
                </a:extLst>
              </a:tr>
              <a:tr h="927227">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it-IT" b="1" dirty="0"/>
                    </a:p>
                    <a:p>
                      <a:pPr marL="0" marR="0" lvl="0" indent="0" algn="ctr" defTabSz="457200" rtl="0" eaLnBrk="1" fontAlgn="auto" latinLnBrk="0" hangingPunct="1">
                        <a:lnSpc>
                          <a:spcPct val="100000"/>
                        </a:lnSpc>
                        <a:spcBef>
                          <a:spcPts val="0"/>
                        </a:spcBef>
                        <a:spcAft>
                          <a:spcPts val="0"/>
                        </a:spcAft>
                        <a:buClrTx/>
                        <a:buSzTx/>
                        <a:buFontTx/>
                        <a:buNone/>
                        <a:tabLst/>
                        <a:defRPr/>
                      </a:pPr>
                      <a:r>
                        <a:rPr lang="it-IT" sz="2000" b="1" dirty="0"/>
                        <a:t>21 </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t-IT" b="1" dirty="0"/>
                        <a:t>SEDI ESTERNE frutto di convenzioni con Enti locali Associazioni Parrocchie Centri di Formazione professionale</a:t>
                      </a:r>
                    </a:p>
                    <a:p>
                      <a:pPr marL="0" marR="0" lvl="0" indent="0" algn="ctr" defTabSz="457200" rtl="0" eaLnBrk="1" fontAlgn="auto" latinLnBrk="0" hangingPunct="1">
                        <a:lnSpc>
                          <a:spcPct val="100000"/>
                        </a:lnSpc>
                        <a:spcBef>
                          <a:spcPts val="0"/>
                        </a:spcBef>
                        <a:spcAft>
                          <a:spcPts val="0"/>
                        </a:spcAft>
                        <a:buClrTx/>
                        <a:buSzTx/>
                        <a:buFontTx/>
                        <a:buNone/>
                        <a:tabLst/>
                        <a:defRPr/>
                      </a:pPr>
                      <a:r>
                        <a:rPr lang="it-IT" b="1" dirty="0"/>
                        <a:t> </a:t>
                      </a:r>
                    </a:p>
                  </a:txBody>
                  <a:tcPr/>
                </a:tc>
                <a:extLst>
                  <a:ext uri="{0D108BD9-81ED-4DB2-BD59-A6C34878D82A}">
                    <a16:rowId xmlns:a16="http://schemas.microsoft.com/office/drawing/2014/main" val="2721473392"/>
                  </a:ext>
                </a:extLst>
              </a:tr>
              <a:tr h="1757481">
                <a:tc>
                  <a:txBody>
                    <a:bodyPr/>
                    <a:lstStyle/>
                    <a:p>
                      <a:pPr algn="ctr"/>
                      <a:endParaRPr lang="it-IT" b="1" dirty="0"/>
                    </a:p>
                    <a:p>
                      <a:pPr algn="ctr"/>
                      <a:endParaRPr lang="it-IT" sz="2000" b="1" dirty="0"/>
                    </a:p>
                    <a:p>
                      <a:pPr algn="ctr"/>
                      <a:r>
                        <a:rPr lang="it-IT" sz="2400" b="1" dirty="0"/>
                        <a:t>6</a:t>
                      </a:r>
                    </a:p>
                  </a:txBody>
                  <a:tcPr>
                    <a:solidFill>
                      <a:schemeClr val="accent1">
                        <a:lumMod val="20000"/>
                        <a:lumOff val="80000"/>
                      </a:schemeClr>
                    </a:solidFill>
                  </a:tcPr>
                </a:tc>
                <a:tc>
                  <a:txBody>
                    <a:bodyPr/>
                    <a:lstStyle/>
                    <a:p>
                      <a:pPr algn="ctr"/>
                      <a:endParaRPr lang="it-IT" b="1" dirty="0"/>
                    </a:p>
                    <a:p>
                      <a:pPr algn="ctr"/>
                      <a:r>
                        <a:rPr lang="it-IT" b="1" dirty="0"/>
                        <a:t>Corsi serali di secondo livello incardinati ad Istituti professionali e tecnici</a:t>
                      </a:r>
                    </a:p>
                  </a:txBody>
                  <a:tcPr>
                    <a:solidFill>
                      <a:schemeClr val="accent1">
                        <a:lumMod val="20000"/>
                        <a:lumOff val="80000"/>
                      </a:schemeClr>
                    </a:solidFill>
                  </a:tcPr>
                </a:tc>
                <a:extLst>
                  <a:ext uri="{0D108BD9-81ED-4DB2-BD59-A6C34878D82A}">
                    <a16:rowId xmlns:a16="http://schemas.microsoft.com/office/drawing/2014/main" val="10004"/>
                  </a:ext>
                </a:extLst>
              </a:tr>
            </a:tbl>
          </a:graphicData>
        </a:graphic>
      </p:graphicFrame>
      <p:pic>
        <p:nvPicPr>
          <p:cNvPr id="4" name="Segnaposto contenuto 11">
            <a:extLst>
              <a:ext uri="{FF2B5EF4-FFF2-40B4-BE49-F238E27FC236}">
                <a16:creationId xmlns:a16="http://schemas.microsoft.com/office/drawing/2014/main" id="{6040EE49-0C80-FF3E-654D-8B43F7C91D21}"/>
              </a:ext>
            </a:extLst>
          </p:cNvPr>
          <p:cNvPicPr>
            <a:picLocks noChangeAspect="1"/>
          </p:cNvPicPr>
          <p:nvPr/>
        </p:nvPicPr>
        <p:blipFill>
          <a:blip r:embed="rId2"/>
          <a:stretch>
            <a:fillRect/>
          </a:stretch>
        </p:blipFill>
        <p:spPr>
          <a:xfrm>
            <a:off x="7711114" y="579043"/>
            <a:ext cx="4299911" cy="4040582"/>
          </a:xfrm>
          <a:prstGeom prst="rect">
            <a:avLst/>
          </a:prstGeom>
        </p:spPr>
      </p:pic>
      <p:sp>
        <p:nvSpPr>
          <p:cNvPr id="7" name="Rettangolo 6">
            <a:extLst>
              <a:ext uri="{FF2B5EF4-FFF2-40B4-BE49-F238E27FC236}">
                <a16:creationId xmlns:a16="http://schemas.microsoft.com/office/drawing/2014/main" id="{C0F1EEE0-BBC3-4726-2BC2-2F03A7400B5B}"/>
              </a:ext>
            </a:extLst>
          </p:cNvPr>
          <p:cNvSpPr/>
          <p:nvPr/>
        </p:nvSpPr>
        <p:spPr>
          <a:xfrm>
            <a:off x="7787314" y="4686300"/>
            <a:ext cx="4299911" cy="19050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it-IT" dirty="0"/>
              <a:t>Sesto Calende  Vergiate Besnate</a:t>
            </a:r>
          </a:p>
          <a:p>
            <a:pPr algn="ctr"/>
            <a:r>
              <a:rPr lang="it-IT" dirty="0"/>
              <a:t>Somma Lombardo Cavaria Jerago Lonate P. Gorla Albizzate Azzate Solbiate Associazioni Parrocchie Centri di formazione professionale</a:t>
            </a:r>
          </a:p>
        </p:txBody>
      </p:sp>
    </p:spTree>
    <p:extLst>
      <p:ext uri="{BB962C8B-B14F-4D97-AF65-F5344CB8AC3E}">
        <p14:creationId xmlns:p14="http://schemas.microsoft.com/office/powerpoint/2010/main" val="4164455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7BF8F23A-A207-33A3-E4C9-5B490CEAF665}"/>
              </a:ext>
            </a:extLst>
          </p:cNvPr>
          <p:cNvSpPr txBox="1"/>
          <p:nvPr/>
        </p:nvSpPr>
        <p:spPr>
          <a:xfrm>
            <a:off x="1690686" y="101300"/>
            <a:ext cx="10413684" cy="3637406"/>
          </a:xfrm>
          <a:prstGeom prst="rect">
            <a:avLst/>
          </a:prstGeom>
          <a:noFill/>
        </p:spPr>
        <p:txBody>
          <a:bodyPr wrap="square">
            <a:spAutoFit/>
          </a:bodyPr>
          <a:lstStyle/>
          <a:p>
            <a:pPr>
              <a:lnSpc>
                <a:spcPct val="107000"/>
              </a:lnSpc>
              <a:spcAft>
                <a:spcPts val="800"/>
              </a:spcAf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Circolare MIUR 10.04.2014, n. 36 </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a partire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dall'a.s.</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2014-2015, saranno attivati i Centri provinciali per l'istruzione degli adulti (di seguito denominati </a:t>
            </a: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CPIA</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ed </a:t>
            </a: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i corsi di istruzione degli adulti</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compresi quelli che si svolgono presso gli istituti di prevenzione e pena</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saranno riorganizzati nei seguenti percorsi: </a:t>
            </a:r>
          </a:p>
          <a:p>
            <a:pPr>
              <a:lnSpc>
                <a:spcPct val="107000"/>
              </a:lnSpc>
              <a:spcAft>
                <a:spcPts val="800"/>
              </a:spcAft>
            </a:pPr>
            <a:r>
              <a:rPr lang="it-IT" sz="2400" b="1" dirty="0">
                <a:effectLst/>
                <a:latin typeface="Times New Roman" panose="02020603050405020304" pitchFamily="18" charset="0"/>
                <a:ea typeface="Times New Roman" panose="02020603050405020304" pitchFamily="18" charset="0"/>
                <a:cs typeface="Times New Roman" panose="02020603050405020304" pitchFamily="18" charset="0"/>
              </a:rPr>
              <a:t>percorsi di istruzione di primo livello e percorsi di alfabetizzazione e apprendimento della lingua italiana, </a:t>
            </a:r>
            <a:r>
              <a:rPr lang="it-IT"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realizzati dai CPIA</a:t>
            </a:r>
            <a:r>
              <a:rPr lang="it-IT" sz="2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it-IT" sz="2400"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r>
              <a:rPr lang="it-IT" sz="2400" dirty="0">
                <a:effectLst/>
                <a:latin typeface="Times New Roman" panose="02020603050405020304" pitchFamily="18" charset="0"/>
                <a:ea typeface="Times New Roman" panose="02020603050405020304" pitchFamily="18" charset="0"/>
                <a:cs typeface="Times New Roman" panose="02020603050405020304" pitchFamily="18" charset="0"/>
              </a:rPr>
              <a:t>nonché </a:t>
            </a:r>
            <a:r>
              <a:rPr lang="it-IT" sz="2400" b="1" dirty="0">
                <a:effectLst/>
                <a:latin typeface="Times New Roman" panose="02020603050405020304" pitchFamily="18" charset="0"/>
                <a:ea typeface="Times New Roman" panose="02020603050405020304" pitchFamily="18" charset="0"/>
                <a:cs typeface="Times New Roman" panose="02020603050405020304" pitchFamily="18" charset="0"/>
              </a:rPr>
              <a:t>percorsi di istruzione di secondo livello, </a:t>
            </a:r>
          </a:p>
          <a:p>
            <a:pPr>
              <a:lnSpc>
                <a:spcPct val="107000"/>
              </a:lnSpc>
              <a:spcAft>
                <a:spcPts val="800"/>
              </a:spcAft>
            </a:pPr>
            <a:r>
              <a:rPr lang="it-IT"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realizzati dalle istituzioni scolastiche presso le quali funzionano i percorsi serali </a:t>
            </a:r>
            <a:r>
              <a:rPr lang="it-IT" sz="2400" b="1" dirty="0">
                <a:effectLst/>
                <a:latin typeface="Times New Roman" panose="02020603050405020304" pitchFamily="18" charset="0"/>
                <a:ea typeface="Times New Roman" panose="02020603050405020304" pitchFamily="18" charset="0"/>
                <a:cs typeface="Times New Roman" panose="02020603050405020304" pitchFamily="18" charset="0"/>
              </a:rPr>
              <a:t>di istruzione tecnica, professionale e artistica.</a:t>
            </a:r>
          </a:p>
        </p:txBody>
      </p:sp>
      <p:sp>
        <p:nvSpPr>
          <p:cNvPr id="12" name="CasellaDiTesto 11">
            <a:extLst>
              <a:ext uri="{FF2B5EF4-FFF2-40B4-BE49-F238E27FC236}">
                <a16:creationId xmlns:a16="http://schemas.microsoft.com/office/drawing/2014/main" id="{314374F7-4A3E-0811-B194-092AE2F50F5A}"/>
              </a:ext>
            </a:extLst>
          </p:cNvPr>
          <p:cNvSpPr txBox="1"/>
          <p:nvPr/>
        </p:nvSpPr>
        <p:spPr>
          <a:xfrm>
            <a:off x="9286875" y="5295076"/>
            <a:ext cx="714375" cy="773784"/>
          </a:xfrm>
          <a:prstGeom prst="rect">
            <a:avLst/>
          </a:prstGeom>
          <a:noFill/>
        </p:spPr>
        <p:txBody>
          <a:bodyPr wrap="square" rtlCol="0">
            <a:spAutoFit/>
          </a:bodyPr>
          <a:lstStyle/>
          <a:p>
            <a:endParaRPr lang="it-IT" dirty="0"/>
          </a:p>
        </p:txBody>
      </p:sp>
      <p:sp>
        <p:nvSpPr>
          <p:cNvPr id="16" name="CasellaDiTesto 15">
            <a:extLst>
              <a:ext uri="{FF2B5EF4-FFF2-40B4-BE49-F238E27FC236}">
                <a16:creationId xmlns:a16="http://schemas.microsoft.com/office/drawing/2014/main" id="{95783EEB-51E3-F6FC-0305-5514107F5F1D}"/>
              </a:ext>
            </a:extLst>
          </p:cNvPr>
          <p:cNvSpPr txBox="1"/>
          <p:nvPr/>
        </p:nvSpPr>
        <p:spPr>
          <a:xfrm>
            <a:off x="1881187" y="5800145"/>
            <a:ext cx="5214938" cy="369332"/>
          </a:xfrm>
          <a:prstGeom prst="rect">
            <a:avLst/>
          </a:prstGeom>
          <a:noFill/>
        </p:spPr>
        <p:txBody>
          <a:bodyPr wrap="square" rtlCol="0">
            <a:spAutoFit/>
          </a:bodyPr>
          <a:lstStyle/>
          <a:p>
            <a:r>
              <a:rPr lang="it-IT" b="1" dirty="0"/>
              <a:t>ISIS CIPRIANO FACCHINETTI  CASTELLANZA</a:t>
            </a:r>
          </a:p>
        </p:txBody>
      </p:sp>
      <p:sp>
        <p:nvSpPr>
          <p:cNvPr id="17" name="CasellaDiTesto 16">
            <a:extLst>
              <a:ext uri="{FF2B5EF4-FFF2-40B4-BE49-F238E27FC236}">
                <a16:creationId xmlns:a16="http://schemas.microsoft.com/office/drawing/2014/main" id="{3198F20F-ED8D-8C90-282C-820B866235E4}"/>
              </a:ext>
            </a:extLst>
          </p:cNvPr>
          <p:cNvSpPr txBox="1"/>
          <p:nvPr/>
        </p:nvSpPr>
        <p:spPr>
          <a:xfrm>
            <a:off x="3318467" y="3959710"/>
            <a:ext cx="4676775" cy="369332"/>
          </a:xfrm>
          <a:prstGeom prst="rect">
            <a:avLst/>
          </a:prstGeom>
          <a:noFill/>
        </p:spPr>
        <p:txBody>
          <a:bodyPr wrap="square" rtlCol="0">
            <a:spAutoFit/>
          </a:bodyPr>
          <a:lstStyle/>
          <a:p>
            <a:r>
              <a:rPr lang="it-IT" b="1" dirty="0"/>
              <a:t>ISIS GIOVANNI FALCONE  GALLARATE</a:t>
            </a:r>
          </a:p>
        </p:txBody>
      </p:sp>
      <p:sp>
        <p:nvSpPr>
          <p:cNvPr id="18" name="CasellaDiTesto 17">
            <a:extLst>
              <a:ext uri="{FF2B5EF4-FFF2-40B4-BE49-F238E27FC236}">
                <a16:creationId xmlns:a16="http://schemas.microsoft.com/office/drawing/2014/main" id="{03D75987-A0BF-5635-0D21-FBBD95C32FB2}"/>
              </a:ext>
            </a:extLst>
          </p:cNvPr>
          <p:cNvSpPr txBox="1"/>
          <p:nvPr/>
        </p:nvSpPr>
        <p:spPr>
          <a:xfrm>
            <a:off x="1690686" y="6212038"/>
            <a:ext cx="4076701" cy="369332"/>
          </a:xfrm>
          <a:prstGeom prst="rect">
            <a:avLst/>
          </a:prstGeom>
          <a:noFill/>
        </p:spPr>
        <p:txBody>
          <a:bodyPr wrap="square" rtlCol="0">
            <a:spAutoFit/>
          </a:bodyPr>
          <a:lstStyle/>
          <a:p>
            <a:r>
              <a:rPr lang="it-IT" b="1" dirty="0"/>
              <a:t>ITIS  GIULIO RIVA  SARONNO</a:t>
            </a:r>
          </a:p>
        </p:txBody>
      </p:sp>
      <p:sp>
        <p:nvSpPr>
          <p:cNvPr id="19" name="CasellaDiTesto 18">
            <a:extLst>
              <a:ext uri="{FF2B5EF4-FFF2-40B4-BE49-F238E27FC236}">
                <a16:creationId xmlns:a16="http://schemas.microsoft.com/office/drawing/2014/main" id="{19507A62-4D5F-6E9E-0451-ABC47846C1C0}"/>
              </a:ext>
            </a:extLst>
          </p:cNvPr>
          <p:cNvSpPr txBox="1"/>
          <p:nvPr/>
        </p:nvSpPr>
        <p:spPr>
          <a:xfrm>
            <a:off x="2868595" y="4492426"/>
            <a:ext cx="4676775" cy="369332"/>
          </a:xfrm>
          <a:prstGeom prst="rect">
            <a:avLst/>
          </a:prstGeom>
          <a:noFill/>
        </p:spPr>
        <p:txBody>
          <a:bodyPr wrap="square" rtlCol="0">
            <a:spAutoFit/>
          </a:bodyPr>
          <a:lstStyle/>
          <a:p>
            <a:r>
              <a:rPr lang="it-IT" b="1" dirty="0"/>
              <a:t>ISIS ANDREA  PONTI GALLARATE</a:t>
            </a:r>
          </a:p>
        </p:txBody>
      </p:sp>
      <p:sp>
        <p:nvSpPr>
          <p:cNvPr id="20" name="CasellaDiTesto 19">
            <a:extLst>
              <a:ext uri="{FF2B5EF4-FFF2-40B4-BE49-F238E27FC236}">
                <a16:creationId xmlns:a16="http://schemas.microsoft.com/office/drawing/2014/main" id="{B30C4805-2038-BFC9-31DC-C0DAEA54562C}"/>
              </a:ext>
            </a:extLst>
          </p:cNvPr>
          <p:cNvSpPr txBox="1"/>
          <p:nvPr/>
        </p:nvSpPr>
        <p:spPr>
          <a:xfrm>
            <a:off x="2419350" y="4961619"/>
            <a:ext cx="4676775" cy="369332"/>
          </a:xfrm>
          <a:prstGeom prst="rect">
            <a:avLst/>
          </a:prstGeom>
          <a:noFill/>
        </p:spPr>
        <p:txBody>
          <a:bodyPr wrap="square" rtlCol="0">
            <a:spAutoFit/>
          </a:bodyPr>
          <a:lstStyle/>
          <a:p>
            <a:r>
              <a:rPr lang="it-IT" b="1" dirty="0"/>
              <a:t>ITE  ENRICO TOSI  BUSTO ARSIZIO</a:t>
            </a:r>
          </a:p>
        </p:txBody>
      </p:sp>
      <p:sp>
        <p:nvSpPr>
          <p:cNvPr id="21" name="CasellaDiTesto 20">
            <a:extLst>
              <a:ext uri="{FF2B5EF4-FFF2-40B4-BE49-F238E27FC236}">
                <a16:creationId xmlns:a16="http://schemas.microsoft.com/office/drawing/2014/main" id="{6BDED29C-2634-3973-5AB7-51F9866B1BC6}"/>
              </a:ext>
            </a:extLst>
          </p:cNvPr>
          <p:cNvSpPr txBox="1"/>
          <p:nvPr/>
        </p:nvSpPr>
        <p:spPr>
          <a:xfrm>
            <a:off x="2047875" y="5421868"/>
            <a:ext cx="4676775" cy="369332"/>
          </a:xfrm>
          <a:prstGeom prst="rect">
            <a:avLst/>
          </a:prstGeom>
          <a:noFill/>
        </p:spPr>
        <p:txBody>
          <a:bodyPr wrap="square" rtlCol="0">
            <a:spAutoFit/>
          </a:bodyPr>
          <a:lstStyle/>
          <a:p>
            <a:r>
              <a:rPr lang="it-IT" b="1" dirty="0"/>
              <a:t>IPC PIETRO VERRI  BUSTO ARSIZIO</a:t>
            </a:r>
          </a:p>
        </p:txBody>
      </p:sp>
    </p:spTree>
    <p:extLst>
      <p:ext uri="{BB962C8B-B14F-4D97-AF65-F5344CB8AC3E}">
        <p14:creationId xmlns:p14="http://schemas.microsoft.com/office/powerpoint/2010/main" val="1055255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92925" y="214356"/>
            <a:ext cx="8911687" cy="688614"/>
          </a:xfrm>
        </p:spPr>
        <p:txBody>
          <a:bodyPr>
            <a:normAutofit/>
          </a:bodyPr>
          <a:lstStyle/>
          <a:p>
            <a:r>
              <a:rPr lang="it-IT" b="1" dirty="0"/>
              <a:t>CONVENZIONI</a:t>
            </a:r>
            <a:r>
              <a:rPr lang="it-IT" dirty="0"/>
              <a:t> </a:t>
            </a:r>
            <a:r>
              <a:rPr lang="it-IT" b="1" dirty="0"/>
              <a:t>E ACCORDI DI RETE</a:t>
            </a:r>
          </a:p>
        </p:txBody>
      </p:sp>
      <p:sp>
        <p:nvSpPr>
          <p:cNvPr id="3" name="Segnaposto contenuto 2"/>
          <p:cNvSpPr>
            <a:spLocks noGrp="1"/>
          </p:cNvSpPr>
          <p:nvPr>
            <p:ph idx="1"/>
          </p:nvPr>
        </p:nvSpPr>
        <p:spPr>
          <a:xfrm>
            <a:off x="1818752" y="1140916"/>
            <a:ext cx="9685860" cy="5717084"/>
          </a:xfrm>
        </p:spPr>
        <p:txBody>
          <a:bodyPr>
            <a:noAutofit/>
          </a:bodyPr>
          <a:lstStyle/>
          <a:p>
            <a:pPr>
              <a:lnSpc>
                <a:spcPct val="200000"/>
              </a:lnSpc>
            </a:pPr>
            <a:r>
              <a:rPr lang="it-IT" sz="2400" dirty="0"/>
              <a:t>4 + 6 </a:t>
            </a:r>
            <a:r>
              <a:rPr lang="it-IT" b="1" dirty="0"/>
              <a:t>ISTITUZIONI SCOLASTICHE LOCALI</a:t>
            </a:r>
          </a:p>
          <a:p>
            <a:pPr>
              <a:lnSpc>
                <a:spcPct val="200000"/>
              </a:lnSpc>
            </a:pPr>
            <a:r>
              <a:rPr lang="it-IT" sz="2400" dirty="0"/>
              <a:t>9</a:t>
            </a:r>
            <a:r>
              <a:rPr lang="it-IT" dirty="0"/>
              <a:t> </a:t>
            </a:r>
            <a:r>
              <a:rPr lang="it-IT" b="1" dirty="0"/>
              <a:t>ENTI LOCALI + REGIONE LOMBARDIA </a:t>
            </a:r>
            <a:r>
              <a:rPr lang="it-IT" sz="1600" dirty="0"/>
              <a:t>(accordo sui 15enni - alternanza scuola/lavoro)</a:t>
            </a:r>
          </a:p>
          <a:p>
            <a:pPr>
              <a:lnSpc>
                <a:spcPct val="200000"/>
              </a:lnSpc>
            </a:pPr>
            <a:r>
              <a:rPr lang="it-IT" b="1" dirty="0"/>
              <a:t>PREFETTURA</a:t>
            </a:r>
            <a:r>
              <a:rPr lang="it-IT" dirty="0"/>
              <a:t> (</a:t>
            </a:r>
            <a:r>
              <a:rPr lang="it-IT" altLang="it-IT" dirty="0">
                <a:latin typeface="Arial" panose="020B0604020202020204" pitchFamily="34" charset="0"/>
                <a:ea typeface="Times New Roman" panose="02020603050405020304" pitchFamily="18" charset="0"/>
              </a:rPr>
              <a:t> test di conoscenza della lingua italiana</a:t>
            </a:r>
            <a:r>
              <a:rPr lang="it-IT" dirty="0"/>
              <a:t> )</a:t>
            </a:r>
          </a:p>
          <a:p>
            <a:pPr>
              <a:lnSpc>
                <a:spcPct val="200000"/>
              </a:lnSpc>
            </a:pPr>
            <a:r>
              <a:rPr lang="it-IT" sz="2400" dirty="0"/>
              <a:t>3</a:t>
            </a:r>
            <a:r>
              <a:rPr lang="it-IT" dirty="0"/>
              <a:t> </a:t>
            </a:r>
            <a:r>
              <a:rPr lang="it-IT" b="1" dirty="0"/>
              <a:t>ENTI DI FORMAZIONE PROFESSIONALE </a:t>
            </a:r>
            <a:r>
              <a:rPr lang="it-IT" dirty="0"/>
              <a:t>(CFP/ENAIP/IAL)</a:t>
            </a:r>
          </a:p>
          <a:p>
            <a:pPr>
              <a:lnSpc>
                <a:spcPct val="200000"/>
              </a:lnSpc>
            </a:pPr>
            <a:r>
              <a:rPr lang="it-IT" sz="2400" dirty="0"/>
              <a:t>13 </a:t>
            </a:r>
            <a:r>
              <a:rPr lang="it-IT" b="1" dirty="0"/>
              <a:t>ASSOCIAZIONI PROFESSIONALI E DI VOLONTARIATO ATTIVE SUL TERRITORIO</a:t>
            </a:r>
          </a:p>
          <a:p>
            <a:pPr>
              <a:lnSpc>
                <a:spcPct val="200000"/>
              </a:lnSpc>
            </a:pPr>
            <a:r>
              <a:rPr lang="it-IT" b="1" dirty="0"/>
              <a:t>CITTADINI DEL MONDO DAL 2015 AL 2018</a:t>
            </a:r>
          </a:p>
          <a:p>
            <a:pPr>
              <a:lnSpc>
                <a:spcPct val="200000"/>
              </a:lnSpc>
            </a:pPr>
            <a:r>
              <a:rPr lang="it-IT" sz="2400" dirty="0"/>
              <a:t>4 </a:t>
            </a:r>
            <a:r>
              <a:rPr lang="it-IT" b="1" dirty="0"/>
              <a:t>UNIVERSITA’ </a:t>
            </a:r>
          </a:p>
          <a:p>
            <a:pPr>
              <a:lnSpc>
                <a:spcPct val="200000"/>
              </a:lnSpc>
            </a:pPr>
            <a:endParaRPr lang="it-IT" dirty="0"/>
          </a:p>
        </p:txBody>
      </p:sp>
    </p:spTree>
    <p:extLst>
      <p:ext uri="{BB962C8B-B14F-4D97-AF65-F5344CB8AC3E}">
        <p14:creationId xmlns:p14="http://schemas.microsoft.com/office/powerpoint/2010/main" val="198986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B921103F-30CE-0B80-AB42-9EBEA442FD16}"/>
              </a:ext>
            </a:extLst>
          </p:cNvPr>
          <p:cNvSpPr txBox="1"/>
          <p:nvPr/>
        </p:nvSpPr>
        <p:spPr>
          <a:xfrm>
            <a:off x="2072473" y="483532"/>
            <a:ext cx="9300944" cy="523220"/>
          </a:xfrm>
          <a:prstGeom prst="rect">
            <a:avLst/>
          </a:prstGeom>
          <a:noFill/>
        </p:spPr>
        <p:txBody>
          <a:bodyPr wrap="none" rtlCol="0">
            <a:spAutoFit/>
          </a:bodyPr>
          <a:lstStyle/>
          <a:p>
            <a:r>
              <a:rPr lang="it-IT" sz="2800" b="1" dirty="0"/>
              <a:t>Collaborazione CPIA 1 Varese e Cittadini del mondo</a:t>
            </a:r>
          </a:p>
        </p:txBody>
      </p:sp>
      <p:sp>
        <p:nvSpPr>
          <p:cNvPr id="3" name="CasellaDiTesto 2">
            <a:extLst>
              <a:ext uri="{FF2B5EF4-FFF2-40B4-BE49-F238E27FC236}">
                <a16:creationId xmlns:a16="http://schemas.microsoft.com/office/drawing/2014/main" id="{F4A2DB71-2038-5EC9-64BA-77D240687111}"/>
              </a:ext>
            </a:extLst>
          </p:cNvPr>
          <p:cNvSpPr txBox="1"/>
          <p:nvPr/>
        </p:nvSpPr>
        <p:spPr>
          <a:xfrm>
            <a:off x="2170444" y="1533602"/>
            <a:ext cx="8295861" cy="461665"/>
          </a:xfrm>
          <a:prstGeom prst="rect">
            <a:avLst/>
          </a:prstGeom>
          <a:noFill/>
        </p:spPr>
        <p:txBody>
          <a:bodyPr wrap="none" rtlCol="0">
            <a:spAutoFit/>
          </a:bodyPr>
          <a:lstStyle/>
          <a:p>
            <a:r>
              <a:rPr lang="it-IT" sz="2400" dirty="0"/>
              <a:t>Convenzioni  a partire dall’</a:t>
            </a:r>
            <a:r>
              <a:rPr lang="it-IT" sz="2400" dirty="0" err="1"/>
              <a:t>a.s</a:t>
            </a:r>
            <a:r>
              <a:rPr lang="it-IT" sz="2400" dirty="0"/>
              <a:t>   2014/2015 al 2017/2018</a:t>
            </a:r>
          </a:p>
        </p:txBody>
      </p:sp>
      <p:sp>
        <p:nvSpPr>
          <p:cNvPr id="4" name="CasellaDiTesto 3">
            <a:extLst>
              <a:ext uri="{FF2B5EF4-FFF2-40B4-BE49-F238E27FC236}">
                <a16:creationId xmlns:a16="http://schemas.microsoft.com/office/drawing/2014/main" id="{26EFE000-F251-0390-215C-A7E3D3BC9102}"/>
              </a:ext>
            </a:extLst>
          </p:cNvPr>
          <p:cNvSpPr txBox="1"/>
          <p:nvPr/>
        </p:nvSpPr>
        <p:spPr>
          <a:xfrm>
            <a:off x="1309680" y="2442922"/>
            <a:ext cx="10302820" cy="369332"/>
          </a:xfrm>
          <a:prstGeom prst="rect">
            <a:avLst/>
          </a:prstGeom>
          <a:noFill/>
        </p:spPr>
        <p:txBody>
          <a:bodyPr wrap="none" rtlCol="0">
            <a:spAutoFit/>
          </a:bodyPr>
          <a:lstStyle/>
          <a:p>
            <a:r>
              <a:rPr lang="it-IT" b="1" dirty="0"/>
              <a:t>Istituzione corsi alfa della durata di 9 mesi ottobre/giugno con  incontri bisettimanali da 2 h</a:t>
            </a:r>
          </a:p>
        </p:txBody>
      </p:sp>
      <p:sp>
        <p:nvSpPr>
          <p:cNvPr id="5" name="CasellaDiTesto 4">
            <a:extLst>
              <a:ext uri="{FF2B5EF4-FFF2-40B4-BE49-F238E27FC236}">
                <a16:creationId xmlns:a16="http://schemas.microsoft.com/office/drawing/2014/main" id="{2F79217D-81E1-0D77-A010-D1261A2F2051}"/>
              </a:ext>
            </a:extLst>
          </p:cNvPr>
          <p:cNvSpPr txBox="1"/>
          <p:nvPr/>
        </p:nvSpPr>
        <p:spPr>
          <a:xfrm>
            <a:off x="504245" y="3105834"/>
            <a:ext cx="11573873" cy="369332"/>
          </a:xfrm>
          <a:prstGeom prst="rect">
            <a:avLst/>
          </a:prstGeom>
          <a:noFill/>
        </p:spPr>
        <p:txBody>
          <a:bodyPr wrap="square" rtlCol="0">
            <a:spAutoFit/>
          </a:bodyPr>
          <a:lstStyle/>
          <a:p>
            <a:r>
              <a:rPr lang="it-IT" b="1" dirty="0"/>
              <a:t>Istituzione corsi 1° livello della durata di 9 mesi ottobre/giugno con  incontri tri/</a:t>
            </a:r>
            <a:r>
              <a:rPr lang="it-IT" b="1" dirty="0" err="1"/>
              <a:t>quadrisettimanali</a:t>
            </a:r>
            <a:r>
              <a:rPr lang="it-IT" b="1" dirty="0"/>
              <a:t> da 2 h</a:t>
            </a:r>
          </a:p>
        </p:txBody>
      </p:sp>
      <p:sp>
        <p:nvSpPr>
          <p:cNvPr id="7" name="CasellaDiTesto 6">
            <a:extLst>
              <a:ext uri="{FF2B5EF4-FFF2-40B4-BE49-F238E27FC236}">
                <a16:creationId xmlns:a16="http://schemas.microsoft.com/office/drawing/2014/main" id="{FFFBDD1B-09FF-4388-FA14-7FD32E199A83}"/>
              </a:ext>
            </a:extLst>
          </p:cNvPr>
          <p:cNvSpPr txBox="1"/>
          <p:nvPr/>
        </p:nvSpPr>
        <p:spPr>
          <a:xfrm>
            <a:off x="1773203" y="3854101"/>
            <a:ext cx="8920424" cy="646331"/>
          </a:xfrm>
          <a:prstGeom prst="rect">
            <a:avLst/>
          </a:prstGeom>
          <a:noFill/>
        </p:spPr>
        <p:txBody>
          <a:bodyPr wrap="square">
            <a:spAutoFit/>
          </a:bodyPr>
          <a:lstStyle/>
          <a:p>
            <a:pPr algn="ctr"/>
            <a:r>
              <a:rPr lang="it-IT" sz="1800" dirty="0">
                <a:effectLst/>
                <a:latin typeface="Arial" panose="020B0604020202020204" pitchFamily="34" charset="0"/>
                <a:ea typeface="Times New Roman" panose="02020603050405020304" pitchFamily="18" charset="0"/>
              </a:rPr>
              <a:t>i docenti del CPIA potranno dedicare parte della propria attività di docenza anche ai corsi istituiti presso l’associazione Cittadini del Mondo.</a:t>
            </a:r>
            <a:endParaRPr lang="it-IT" sz="2800" dirty="0">
              <a:effectLst/>
              <a:latin typeface="Times New Roman" panose="02020603050405020304" pitchFamily="18" charset="0"/>
              <a:ea typeface="Times New Roman" panose="02020603050405020304" pitchFamily="18" charset="0"/>
            </a:endParaRPr>
          </a:p>
        </p:txBody>
      </p:sp>
      <p:sp>
        <p:nvSpPr>
          <p:cNvPr id="9" name="CasellaDiTesto 8">
            <a:extLst>
              <a:ext uri="{FF2B5EF4-FFF2-40B4-BE49-F238E27FC236}">
                <a16:creationId xmlns:a16="http://schemas.microsoft.com/office/drawing/2014/main" id="{71005FF8-7D71-AD0F-2D80-004014B0CA21}"/>
              </a:ext>
            </a:extLst>
          </p:cNvPr>
          <p:cNvSpPr txBox="1"/>
          <p:nvPr/>
        </p:nvSpPr>
        <p:spPr>
          <a:xfrm>
            <a:off x="2072473" y="4718260"/>
            <a:ext cx="9532764" cy="646331"/>
          </a:xfrm>
          <a:prstGeom prst="rect">
            <a:avLst/>
          </a:prstGeom>
          <a:noFill/>
        </p:spPr>
        <p:txBody>
          <a:bodyPr wrap="square">
            <a:spAutoFit/>
          </a:bodyPr>
          <a:lstStyle/>
          <a:p>
            <a:pPr algn="just"/>
            <a:r>
              <a:rPr lang="it-IT" sz="1800" dirty="0">
                <a:effectLst/>
                <a:latin typeface="Arial" panose="020B0604020202020204" pitchFamily="34" charset="0"/>
                <a:ea typeface="Times New Roman" panose="02020603050405020304" pitchFamily="18" charset="0"/>
              </a:rPr>
              <a:t>I candidati saranno ammessi all’esame di licenza media, che sarà sostenuto presso il CPIA, dopo aver superato dei test concordati con i docenti del centro stesso.</a:t>
            </a:r>
            <a:endParaRPr lang="it-IT" sz="2800" dirty="0">
              <a:effectLst/>
              <a:latin typeface="Times New Roman" panose="02020603050405020304" pitchFamily="18" charset="0"/>
              <a:ea typeface="Times New Roman" panose="02020603050405020304" pitchFamily="18" charset="0"/>
            </a:endParaRPr>
          </a:p>
        </p:txBody>
      </p:sp>
      <p:sp>
        <p:nvSpPr>
          <p:cNvPr id="11" name="CasellaDiTesto 10">
            <a:extLst>
              <a:ext uri="{FF2B5EF4-FFF2-40B4-BE49-F238E27FC236}">
                <a16:creationId xmlns:a16="http://schemas.microsoft.com/office/drawing/2014/main" id="{18FBC7E2-B4F4-ACA1-A54E-DFCA67F872EA}"/>
              </a:ext>
            </a:extLst>
          </p:cNvPr>
          <p:cNvSpPr txBox="1"/>
          <p:nvPr/>
        </p:nvSpPr>
        <p:spPr>
          <a:xfrm>
            <a:off x="1657978" y="5743526"/>
            <a:ext cx="9606224" cy="369332"/>
          </a:xfrm>
          <a:prstGeom prst="rect">
            <a:avLst/>
          </a:prstGeom>
          <a:noFill/>
        </p:spPr>
        <p:txBody>
          <a:bodyPr wrap="square">
            <a:spAutoFit/>
          </a:bodyPr>
          <a:lstStyle/>
          <a:p>
            <a:pPr algn="just"/>
            <a:r>
              <a:rPr lang="it-IT" sz="1800" b="1" dirty="0">
                <a:effectLst/>
                <a:latin typeface="Arial" panose="020B0604020202020204" pitchFamily="34" charset="0"/>
                <a:ea typeface="Times New Roman" panose="02020603050405020304" pitchFamily="18" charset="0"/>
              </a:rPr>
              <a:t>Gli allievi iscritti presso l’associazione </a:t>
            </a:r>
            <a:r>
              <a:rPr lang="it-IT" sz="1800" b="1" dirty="0" err="1">
                <a:effectLst/>
                <a:latin typeface="Arial" panose="020B0604020202020204" pitchFamily="34" charset="0"/>
                <a:ea typeface="Times New Roman" panose="02020603050405020304" pitchFamily="18" charset="0"/>
              </a:rPr>
              <a:t>CdM</a:t>
            </a:r>
            <a:r>
              <a:rPr lang="it-IT" sz="1800" b="1" dirty="0">
                <a:effectLst/>
                <a:latin typeface="Arial" panose="020B0604020202020204" pitchFamily="34" charset="0"/>
                <a:ea typeface="Times New Roman" panose="02020603050405020304" pitchFamily="18" charset="0"/>
              </a:rPr>
              <a:t> saranno iscritti anche al CPIA di Gallarate</a:t>
            </a:r>
            <a:endParaRPr lang="it-IT"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00528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4D2186CA-9E4D-2809-6290-D0211B0C87AF}"/>
              </a:ext>
            </a:extLst>
          </p:cNvPr>
          <p:cNvSpPr txBox="1"/>
          <p:nvPr/>
        </p:nvSpPr>
        <p:spPr>
          <a:xfrm>
            <a:off x="3768132" y="512466"/>
            <a:ext cx="5124660" cy="523220"/>
          </a:xfrm>
          <a:prstGeom prst="rect">
            <a:avLst/>
          </a:prstGeom>
          <a:noFill/>
        </p:spPr>
        <p:txBody>
          <a:bodyPr wrap="square" rtlCol="0">
            <a:spAutoFit/>
          </a:bodyPr>
          <a:lstStyle/>
          <a:p>
            <a:pPr algn="ctr"/>
            <a:r>
              <a:rPr lang="it-IT" sz="2800" b="1" dirty="0"/>
              <a:t>CPIA   </a:t>
            </a:r>
            <a:r>
              <a:rPr lang="it-IT" sz="2800" b="1" dirty="0" err="1"/>
              <a:t>CdM</a:t>
            </a:r>
            <a:endParaRPr lang="it-IT" sz="2800" b="1" dirty="0"/>
          </a:p>
        </p:txBody>
      </p:sp>
      <p:graphicFrame>
        <p:nvGraphicFramePr>
          <p:cNvPr id="6" name="Tabella 5">
            <a:extLst>
              <a:ext uri="{FF2B5EF4-FFF2-40B4-BE49-F238E27FC236}">
                <a16:creationId xmlns:a16="http://schemas.microsoft.com/office/drawing/2014/main" id="{5648B2AF-97F6-1899-86DB-B6EAB26ACE6F}"/>
              </a:ext>
            </a:extLst>
          </p:cNvPr>
          <p:cNvGraphicFramePr>
            <a:graphicFrameLocks noGrp="1"/>
          </p:cNvGraphicFramePr>
          <p:nvPr>
            <p:extLst>
              <p:ext uri="{D42A27DB-BD31-4B8C-83A1-F6EECF244321}">
                <p14:modId xmlns:p14="http://schemas.microsoft.com/office/powerpoint/2010/main" val="2618780797"/>
              </p:ext>
            </p:extLst>
          </p:nvPr>
        </p:nvGraphicFramePr>
        <p:xfrm>
          <a:off x="1497205" y="1812723"/>
          <a:ext cx="9525838" cy="2623792"/>
        </p:xfrm>
        <a:graphic>
          <a:graphicData uri="http://schemas.openxmlformats.org/drawingml/2006/table">
            <a:tbl>
              <a:tblPr firstRow="1" bandRow="1">
                <a:tableStyleId>{5C22544A-7EE6-4342-B048-85BDC9FD1C3A}</a:tableStyleId>
              </a:tblPr>
              <a:tblGrid>
                <a:gridCol w="1761832">
                  <a:extLst>
                    <a:ext uri="{9D8B030D-6E8A-4147-A177-3AD203B41FA5}">
                      <a16:colId xmlns:a16="http://schemas.microsoft.com/office/drawing/2014/main" val="440243919"/>
                    </a:ext>
                  </a:extLst>
                </a:gridCol>
                <a:gridCol w="837888">
                  <a:extLst>
                    <a:ext uri="{9D8B030D-6E8A-4147-A177-3AD203B41FA5}">
                      <a16:colId xmlns:a16="http://schemas.microsoft.com/office/drawing/2014/main" val="794902917"/>
                    </a:ext>
                  </a:extLst>
                </a:gridCol>
                <a:gridCol w="820597">
                  <a:extLst>
                    <a:ext uri="{9D8B030D-6E8A-4147-A177-3AD203B41FA5}">
                      <a16:colId xmlns:a16="http://schemas.microsoft.com/office/drawing/2014/main" val="294021121"/>
                    </a:ext>
                  </a:extLst>
                </a:gridCol>
                <a:gridCol w="960764">
                  <a:extLst>
                    <a:ext uri="{9D8B030D-6E8A-4147-A177-3AD203B41FA5}">
                      <a16:colId xmlns:a16="http://schemas.microsoft.com/office/drawing/2014/main" val="2776236240"/>
                    </a:ext>
                  </a:extLst>
                </a:gridCol>
                <a:gridCol w="854110">
                  <a:extLst>
                    <a:ext uri="{9D8B030D-6E8A-4147-A177-3AD203B41FA5}">
                      <a16:colId xmlns:a16="http://schemas.microsoft.com/office/drawing/2014/main" val="705270583"/>
                    </a:ext>
                  </a:extLst>
                </a:gridCol>
                <a:gridCol w="1034980">
                  <a:extLst>
                    <a:ext uri="{9D8B030D-6E8A-4147-A177-3AD203B41FA5}">
                      <a16:colId xmlns:a16="http://schemas.microsoft.com/office/drawing/2014/main" val="2482746800"/>
                    </a:ext>
                  </a:extLst>
                </a:gridCol>
                <a:gridCol w="992267">
                  <a:extLst>
                    <a:ext uri="{9D8B030D-6E8A-4147-A177-3AD203B41FA5}">
                      <a16:colId xmlns:a16="http://schemas.microsoft.com/office/drawing/2014/main" val="2815718547"/>
                    </a:ext>
                  </a:extLst>
                </a:gridCol>
                <a:gridCol w="1097790">
                  <a:extLst>
                    <a:ext uri="{9D8B030D-6E8A-4147-A177-3AD203B41FA5}">
                      <a16:colId xmlns:a16="http://schemas.microsoft.com/office/drawing/2014/main" val="886999977"/>
                    </a:ext>
                  </a:extLst>
                </a:gridCol>
                <a:gridCol w="1165610">
                  <a:extLst>
                    <a:ext uri="{9D8B030D-6E8A-4147-A177-3AD203B41FA5}">
                      <a16:colId xmlns:a16="http://schemas.microsoft.com/office/drawing/2014/main" val="675920670"/>
                    </a:ext>
                  </a:extLst>
                </a:gridCol>
              </a:tblGrid>
              <a:tr h="779752">
                <a:tc>
                  <a:txBody>
                    <a:bodyPr/>
                    <a:lstStyle/>
                    <a:p>
                      <a:endParaRPr lang="it-IT"/>
                    </a:p>
                  </a:txBody>
                  <a:tcPr/>
                </a:tc>
                <a:tc gridSpan="4">
                  <a:txBody>
                    <a:bodyPr/>
                    <a:lstStyle/>
                    <a:p>
                      <a:r>
                        <a:rPr lang="it-IT" dirty="0"/>
                        <a:t>    Iscritti ai Corsi CPIA</a:t>
                      </a:r>
                    </a:p>
                  </a:txBody>
                  <a:tcPr/>
                </a:tc>
                <a:tc hMerge="1">
                  <a:txBody>
                    <a:bodyPr/>
                    <a:lstStyle/>
                    <a:p>
                      <a:endParaRPr lang="it-IT" dirty="0"/>
                    </a:p>
                  </a:txBody>
                  <a:tcPr/>
                </a:tc>
                <a:tc hMerge="1">
                  <a:txBody>
                    <a:bodyPr/>
                    <a:lstStyle/>
                    <a:p>
                      <a:endParaRPr lang="it-IT" dirty="0"/>
                    </a:p>
                  </a:txBody>
                  <a:tcPr/>
                </a:tc>
                <a:tc hMerge="1">
                  <a:txBody>
                    <a:bodyPr/>
                    <a:lstStyle/>
                    <a:p>
                      <a:endParaRPr lang="it-IT" dirty="0"/>
                    </a:p>
                  </a:txBody>
                  <a:tcPr/>
                </a:tc>
                <a:tc gridSpan="4">
                  <a:txBody>
                    <a:bodyPr/>
                    <a:lstStyle/>
                    <a:p>
                      <a:r>
                        <a:rPr lang="it-IT" dirty="0"/>
                        <a:t>              </a:t>
                      </a:r>
                      <a:r>
                        <a:rPr lang="it-IT" dirty="0" err="1"/>
                        <a:t>CdM</a:t>
                      </a:r>
                      <a:r>
                        <a:rPr lang="it-IT" dirty="0"/>
                        <a:t>  con CPIA</a:t>
                      </a:r>
                    </a:p>
                  </a:txBody>
                  <a:tcPr/>
                </a:tc>
                <a:tc hMerge="1">
                  <a:txBody>
                    <a:bodyPr/>
                    <a:lstStyle/>
                    <a:p>
                      <a:endParaRPr lang="it-IT" dirty="0"/>
                    </a:p>
                  </a:txBody>
                  <a:tcPr/>
                </a:tc>
                <a:tc hMerge="1">
                  <a:txBody>
                    <a:bodyPr/>
                    <a:lstStyle/>
                    <a:p>
                      <a:endParaRPr lang="it-IT" dirty="0"/>
                    </a:p>
                  </a:txBody>
                  <a:tcPr/>
                </a:tc>
                <a:tc hMerge="1">
                  <a:txBody>
                    <a:bodyPr/>
                    <a:lstStyle/>
                    <a:p>
                      <a:endParaRPr lang="it-IT" dirty="0"/>
                    </a:p>
                  </a:txBody>
                  <a:tcPr/>
                </a:tc>
                <a:extLst>
                  <a:ext uri="{0D108BD9-81ED-4DB2-BD59-A6C34878D82A}">
                    <a16:rowId xmlns:a16="http://schemas.microsoft.com/office/drawing/2014/main" val="765140808"/>
                  </a:ext>
                </a:extLst>
              </a:tr>
              <a:tr h="370840">
                <a:tc>
                  <a:txBody>
                    <a:bodyPr/>
                    <a:lstStyle/>
                    <a:p>
                      <a:endParaRPr lang="it-IT" dirty="0"/>
                    </a:p>
                  </a:txBody>
                  <a:tcPr/>
                </a:tc>
                <a:tc>
                  <a:txBody>
                    <a:bodyPr/>
                    <a:lstStyle/>
                    <a:p>
                      <a:r>
                        <a:rPr lang="it-IT" dirty="0"/>
                        <a:t>14/15</a:t>
                      </a:r>
                    </a:p>
                  </a:txBody>
                  <a:tcPr/>
                </a:tc>
                <a:tc>
                  <a:txBody>
                    <a:bodyPr/>
                    <a:lstStyle/>
                    <a:p>
                      <a:r>
                        <a:rPr lang="it-IT" dirty="0"/>
                        <a:t>15/16</a:t>
                      </a:r>
                    </a:p>
                  </a:txBody>
                  <a:tcPr/>
                </a:tc>
                <a:tc>
                  <a:txBody>
                    <a:bodyPr/>
                    <a:lstStyle/>
                    <a:p>
                      <a:r>
                        <a:rPr lang="it-IT" dirty="0"/>
                        <a:t>16/17</a:t>
                      </a:r>
                    </a:p>
                  </a:txBody>
                  <a:tcPr/>
                </a:tc>
                <a:tc>
                  <a:txBody>
                    <a:bodyPr/>
                    <a:lstStyle/>
                    <a:p>
                      <a:r>
                        <a:rPr lang="it-IT" dirty="0"/>
                        <a:t>17/18</a:t>
                      </a:r>
                    </a:p>
                  </a:txBody>
                  <a:tcPr/>
                </a:tc>
                <a:tc>
                  <a:txBody>
                    <a:bodyPr/>
                    <a:lstStyle/>
                    <a:p>
                      <a:pPr algn="ctr"/>
                      <a:r>
                        <a:rPr lang="it-IT" dirty="0"/>
                        <a:t>14/15</a:t>
                      </a:r>
                    </a:p>
                  </a:txBody>
                  <a:tcPr/>
                </a:tc>
                <a:tc>
                  <a:txBody>
                    <a:bodyPr/>
                    <a:lstStyle/>
                    <a:p>
                      <a:pPr algn="ctr"/>
                      <a:r>
                        <a:rPr lang="it-IT" dirty="0"/>
                        <a:t>15/16</a:t>
                      </a:r>
                    </a:p>
                  </a:txBody>
                  <a:tcPr/>
                </a:tc>
                <a:tc>
                  <a:txBody>
                    <a:bodyPr/>
                    <a:lstStyle/>
                    <a:p>
                      <a:pPr algn="ctr"/>
                      <a:r>
                        <a:rPr lang="it-IT" dirty="0"/>
                        <a:t>16/17</a:t>
                      </a:r>
                    </a:p>
                  </a:txBody>
                  <a:tcPr/>
                </a:tc>
                <a:tc>
                  <a:txBody>
                    <a:bodyPr/>
                    <a:lstStyle/>
                    <a:p>
                      <a:pPr algn="ctr"/>
                      <a:r>
                        <a:rPr lang="it-IT" dirty="0"/>
                        <a:t>17/18</a:t>
                      </a:r>
                    </a:p>
                  </a:txBody>
                  <a:tcPr/>
                </a:tc>
                <a:extLst>
                  <a:ext uri="{0D108BD9-81ED-4DB2-BD59-A6C34878D82A}">
                    <a16:rowId xmlns:a16="http://schemas.microsoft.com/office/drawing/2014/main" val="3963717175"/>
                  </a:ext>
                </a:extLst>
              </a:tr>
              <a:tr h="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t-IT" b="1" dirty="0"/>
                        <a:t>Alfa</a:t>
                      </a:r>
                    </a:p>
                  </a:txBody>
                  <a:tcPr/>
                </a:tc>
                <a:tc>
                  <a:txBody>
                    <a:bodyPr/>
                    <a:lstStyle/>
                    <a:p>
                      <a:pPr algn="ctr"/>
                      <a:r>
                        <a:rPr lang="it-IT" dirty="0"/>
                        <a:t>1103</a:t>
                      </a:r>
                    </a:p>
                  </a:txBody>
                  <a:tcPr/>
                </a:tc>
                <a:tc>
                  <a:txBody>
                    <a:bodyPr/>
                    <a:lstStyle/>
                    <a:p>
                      <a:r>
                        <a:rPr lang="it-IT" dirty="0"/>
                        <a:t>1416</a:t>
                      </a:r>
                    </a:p>
                  </a:txBody>
                  <a:tcPr/>
                </a:tc>
                <a:tc>
                  <a:txBody>
                    <a:bodyPr/>
                    <a:lstStyle/>
                    <a:p>
                      <a:r>
                        <a:rPr lang="it-IT" dirty="0"/>
                        <a:t>1458</a:t>
                      </a:r>
                    </a:p>
                  </a:txBody>
                  <a:tcPr/>
                </a:tc>
                <a:tc>
                  <a:txBody>
                    <a:bodyPr/>
                    <a:lstStyle/>
                    <a:p>
                      <a:r>
                        <a:rPr lang="it-IT" dirty="0"/>
                        <a:t>1825</a:t>
                      </a:r>
                    </a:p>
                  </a:txBody>
                  <a:tcPr/>
                </a:tc>
                <a:tc>
                  <a:txBody>
                    <a:bodyPr/>
                    <a:lstStyle/>
                    <a:p>
                      <a:pPr algn="ctr"/>
                      <a:r>
                        <a:rPr lang="it-IT" dirty="0"/>
                        <a:t>65</a:t>
                      </a:r>
                    </a:p>
                  </a:txBody>
                  <a:tcPr/>
                </a:tc>
                <a:tc>
                  <a:txBody>
                    <a:bodyPr/>
                    <a:lstStyle/>
                    <a:p>
                      <a:pPr algn="ctr"/>
                      <a:r>
                        <a:rPr lang="it-IT" dirty="0"/>
                        <a:t>30</a:t>
                      </a:r>
                    </a:p>
                  </a:txBody>
                  <a:tcPr/>
                </a:tc>
                <a:tc>
                  <a:txBody>
                    <a:bodyPr/>
                    <a:lstStyle/>
                    <a:p>
                      <a:pPr algn="ctr"/>
                      <a:r>
                        <a:rPr lang="it-IT" dirty="0"/>
                        <a:t>46</a:t>
                      </a:r>
                    </a:p>
                  </a:txBody>
                  <a:tcPr/>
                </a:tc>
                <a:tc>
                  <a:txBody>
                    <a:bodyPr/>
                    <a:lstStyle/>
                    <a:p>
                      <a:r>
                        <a:rPr lang="it-IT"/>
                        <a:t>     30</a:t>
                      </a:r>
                    </a:p>
                  </a:txBody>
                  <a:tcPr/>
                </a:tc>
                <a:extLst>
                  <a:ext uri="{0D108BD9-81ED-4DB2-BD59-A6C34878D82A}">
                    <a16:rowId xmlns:a16="http://schemas.microsoft.com/office/drawing/2014/main" val="3541480998"/>
                  </a:ext>
                </a:extLst>
              </a:tr>
              <a:tr h="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b="1" dirty="0"/>
                        <a:t>Primo periodo</a:t>
                      </a:r>
                    </a:p>
                  </a:txBody>
                  <a:tcPr/>
                </a:tc>
                <a:tc>
                  <a:txBody>
                    <a:bodyPr/>
                    <a:lstStyle/>
                    <a:p>
                      <a:r>
                        <a:rPr lang="it-IT" dirty="0"/>
                        <a:t>  187</a:t>
                      </a:r>
                    </a:p>
                  </a:txBody>
                  <a:tcPr/>
                </a:tc>
                <a:tc>
                  <a:txBody>
                    <a:bodyPr/>
                    <a:lstStyle/>
                    <a:p>
                      <a:r>
                        <a:rPr lang="it-IT" dirty="0"/>
                        <a:t> 209</a:t>
                      </a:r>
                    </a:p>
                  </a:txBody>
                  <a:tcPr/>
                </a:tc>
                <a:tc>
                  <a:txBody>
                    <a:bodyPr/>
                    <a:lstStyle/>
                    <a:p>
                      <a:r>
                        <a:rPr lang="it-IT" dirty="0"/>
                        <a:t>  260</a:t>
                      </a:r>
                    </a:p>
                  </a:txBody>
                  <a:tcPr/>
                </a:tc>
                <a:tc>
                  <a:txBody>
                    <a:bodyPr/>
                    <a:lstStyle/>
                    <a:p>
                      <a:r>
                        <a:rPr lang="it-IT" dirty="0"/>
                        <a:t> 307</a:t>
                      </a:r>
                    </a:p>
                  </a:txBody>
                  <a:tcPr/>
                </a:tc>
                <a:tc>
                  <a:txBody>
                    <a:bodyPr/>
                    <a:lstStyle/>
                    <a:p>
                      <a:pPr algn="ctr"/>
                      <a:r>
                        <a:rPr lang="it-IT" dirty="0"/>
                        <a:t>15</a:t>
                      </a:r>
                    </a:p>
                  </a:txBody>
                  <a:tcPr/>
                </a:tc>
                <a:tc>
                  <a:txBody>
                    <a:bodyPr/>
                    <a:lstStyle/>
                    <a:p>
                      <a:pPr algn="ctr"/>
                      <a:r>
                        <a:rPr lang="it-IT" dirty="0"/>
                        <a:t>9</a:t>
                      </a:r>
                    </a:p>
                  </a:txBody>
                  <a:tcPr/>
                </a:tc>
                <a:tc>
                  <a:txBody>
                    <a:bodyPr/>
                    <a:lstStyle/>
                    <a:p>
                      <a:pPr algn="ctr"/>
                      <a:r>
                        <a:rPr lang="it-IT" dirty="0"/>
                        <a:t>5</a:t>
                      </a:r>
                    </a:p>
                  </a:txBody>
                  <a:tcPr/>
                </a:tc>
                <a:tc>
                  <a:txBody>
                    <a:bodyPr/>
                    <a:lstStyle/>
                    <a:p>
                      <a:r>
                        <a:rPr lang="it-IT" dirty="0"/>
                        <a:t>      8</a:t>
                      </a:r>
                    </a:p>
                  </a:txBody>
                  <a:tcPr/>
                </a:tc>
                <a:extLst>
                  <a:ext uri="{0D108BD9-81ED-4DB2-BD59-A6C34878D82A}">
                    <a16:rowId xmlns:a16="http://schemas.microsoft.com/office/drawing/2014/main" val="1598078820"/>
                  </a:ext>
                </a:extLst>
              </a:tr>
              <a:tr h="370840">
                <a:tc>
                  <a:txBody>
                    <a:bodyPr/>
                    <a:lstStyle/>
                    <a:p>
                      <a:r>
                        <a:rPr lang="it-IT" dirty="0"/>
                        <a:t> </a:t>
                      </a:r>
                      <a:r>
                        <a:rPr lang="it-IT" b="1" dirty="0"/>
                        <a:t>Ampliamento</a:t>
                      </a:r>
                    </a:p>
                  </a:txBody>
                  <a:tcPr/>
                </a:tc>
                <a:tc>
                  <a:txBody>
                    <a:bodyPr/>
                    <a:lstStyle/>
                    <a:p>
                      <a:r>
                        <a:rPr lang="it-IT" dirty="0"/>
                        <a:t>  424</a:t>
                      </a:r>
                    </a:p>
                  </a:txBody>
                  <a:tcPr/>
                </a:tc>
                <a:tc>
                  <a:txBody>
                    <a:bodyPr/>
                    <a:lstStyle/>
                    <a:p>
                      <a:r>
                        <a:rPr lang="it-IT" dirty="0"/>
                        <a:t> 368</a:t>
                      </a:r>
                    </a:p>
                  </a:txBody>
                  <a:tcPr/>
                </a:tc>
                <a:tc>
                  <a:txBody>
                    <a:bodyPr/>
                    <a:lstStyle/>
                    <a:p>
                      <a:r>
                        <a:rPr lang="it-IT" dirty="0"/>
                        <a:t>  378</a:t>
                      </a:r>
                    </a:p>
                  </a:txBody>
                  <a:tcPr/>
                </a:tc>
                <a:tc>
                  <a:txBody>
                    <a:bodyPr/>
                    <a:lstStyle/>
                    <a:p>
                      <a:r>
                        <a:rPr lang="it-IT" dirty="0"/>
                        <a:t> 462</a:t>
                      </a:r>
                    </a:p>
                  </a:txBody>
                  <a:tcPr/>
                </a:tc>
                <a:tc>
                  <a:txBody>
                    <a:bodyPr/>
                    <a:lstStyle/>
                    <a:p>
                      <a:endParaRPr lang="it-IT" dirty="0"/>
                    </a:p>
                  </a:txBody>
                  <a:tcPr/>
                </a:tc>
                <a:tc>
                  <a:txBody>
                    <a:bodyPr/>
                    <a:lstStyle/>
                    <a:p>
                      <a:endParaRPr lang="it-IT" dirty="0"/>
                    </a:p>
                  </a:txBody>
                  <a:tcPr/>
                </a:tc>
                <a:tc>
                  <a:txBody>
                    <a:bodyPr/>
                    <a:lstStyle/>
                    <a:p>
                      <a:endParaRPr lang="it-IT" dirty="0"/>
                    </a:p>
                  </a:txBody>
                  <a:tcPr/>
                </a:tc>
                <a:tc>
                  <a:txBody>
                    <a:bodyPr/>
                    <a:lstStyle/>
                    <a:p>
                      <a:endParaRPr lang="it-IT" dirty="0"/>
                    </a:p>
                  </a:txBody>
                  <a:tcPr/>
                </a:tc>
                <a:extLst>
                  <a:ext uri="{0D108BD9-81ED-4DB2-BD59-A6C34878D82A}">
                    <a16:rowId xmlns:a16="http://schemas.microsoft.com/office/drawing/2014/main" val="617163875"/>
                  </a:ext>
                </a:extLst>
              </a:tr>
              <a:tr h="370840">
                <a:tc>
                  <a:txBody>
                    <a:bodyPr/>
                    <a:lstStyle/>
                    <a:p>
                      <a:pPr marL="285750" indent="-285750">
                        <a:buFont typeface="Arial" panose="020B0604020202020204" pitchFamily="34" charset="0"/>
                        <a:buChar char="•"/>
                      </a:pPr>
                      <a:endParaRPr lang="it-IT" dirty="0"/>
                    </a:p>
                  </a:txBody>
                  <a:tcPr/>
                </a:tc>
                <a:tc>
                  <a:txBody>
                    <a:bodyPr/>
                    <a:lstStyle/>
                    <a:p>
                      <a:pPr marL="285750" indent="-285750">
                        <a:buFont typeface="Arial" panose="020B0604020202020204" pitchFamily="34" charset="0"/>
                        <a:buChar char="•"/>
                      </a:pPr>
                      <a:endParaRPr lang="it-IT" dirty="0"/>
                    </a:p>
                  </a:txBody>
                  <a:tcPr/>
                </a:tc>
                <a:tc>
                  <a:txBody>
                    <a:bodyPr/>
                    <a:lstStyle/>
                    <a:p>
                      <a:pPr marL="285750" indent="-285750">
                        <a:buFont typeface="Arial" panose="020B0604020202020204" pitchFamily="34" charset="0"/>
                        <a:buChar char="•"/>
                      </a:pPr>
                      <a:endParaRPr lang="it-IT" dirty="0"/>
                    </a:p>
                  </a:txBody>
                  <a:tcPr/>
                </a:tc>
                <a:tc>
                  <a:txBody>
                    <a:bodyPr/>
                    <a:lstStyle/>
                    <a:p>
                      <a:pPr marL="285750" indent="-285750">
                        <a:buFont typeface="Arial" panose="020B0604020202020204" pitchFamily="34" charset="0"/>
                        <a:buChar char="•"/>
                      </a:pPr>
                      <a:endParaRPr lang="it-IT" dirty="0"/>
                    </a:p>
                  </a:txBody>
                  <a:tcPr/>
                </a:tc>
                <a:tc>
                  <a:txBody>
                    <a:bodyPr/>
                    <a:lstStyle/>
                    <a:p>
                      <a:pPr marL="285750" indent="-285750">
                        <a:buFont typeface="Arial" panose="020B0604020202020204" pitchFamily="34" charset="0"/>
                        <a:buChar char="•"/>
                      </a:pPr>
                      <a:endParaRPr lang="it-IT" dirty="0"/>
                    </a:p>
                  </a:txBody>
                  <a:tcPr/>
                </a:tc>
                <a:tc>
                  <a:txBody>
                    <a:bodyPr/>
                    <a:lstStyle/>
                    <a:p>
                      <a:pPr marL="285750" indent="-285750">
                        <a:buFont typeface="Arial" panose="020B0604020202020204" pitchFamily="34" charset="0"/>
                        <a:buChar char="•"/>
                      </a:pPr>
                      <a:endParaRPr lang="it-IT" dirty="0"/>
                    </a:p>
                  </a:txBody>
                  <a:tcPr/>
                </a:tc>
                <a:tc>
                  <a:txBody>
                    <a:bodyPr/>
                    <a:lstStyle/>
                    <a:p>
                      <a:pPr marL="285750" indent="-285750">
                        <a:buFont typeface="Arial" panose="020B0604020202020204" pitchFamily="34" charset="0"/>
                        <a:buChar char="•"/>
                      </a:pPr>
                      <a:endParaRPr lang="it-IT" dirty="0"/>
                    </a:p>
                  </a:txBody>
                  <a:tcPr/>
                </a:tc>
                <a:tc>
                  <a:txBody>
                    <a:bodyPr/>
                    <a:lstStyle/>
                    <a:p>
                      <a:pPr marL="285750" indent="-285750">
                        <a:buFont typeface="Arial" panose="020B0604020202020204" pitchFamily="34" charset="0"/>
                        <a:buChar char="•"/>
                      </a:pPr>
                      <a:endParaRPr lang="it-IT" dirty="0"/>
                    </a:p>
                  </a:txBody>
                  <a:tcPr/>
                </a:tc>
                <a:tc>
                  <a:txBody>
                    <a:bodyPr/>
                    <a:lstStyle/>
                    <a:p>
                      <a:pPr marL="285750" indent="-285750">
                        <a:buFont typeface="Arial" panose="020B0604020202020204" pitchFamily="34" charset="0"/>
                        <a:buChar char="•"/>
                      </a:pPr>
                      <a:endParaRPr lang="it-IT" dirty="0"/>
                    </a:p>
                  </a:txBody>
                  <a:tcPr/>
                </a:tc>
                <a:extLst>
                  <a:ext uri="{0D108BD9-81ED-4DB2-BD59-A6C34878D82A}">
                    <a16:rowId xmlns:a16="http://schemas.microsoft.com/office/drawing/2014/main" val="1676393420"/>
                  </a:ext>
                </a:extLst>
              </a:tr>
            </a:tbl>
          </a:graphicData>
        </a:graphic>
      </p:graphicFrame>
    </p:spTree>
    <p:extLst>
      <p:ext uri="{BB962C8B-B14F-4D97-AF65-F5344CB8AC3E}">
        <p14:creationId xmlns:p14="http://schemas.microsoft.com/office/powerpoint/2010/main" val="3058709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BD7F2ED8-7F0B-F044-7477-E408A261F11E}"/>
              </a:ext>
            </a:extLst>
          </p:cNvPr>
          <p:cNvPicPr>
            <a:picLocks noChangeAspect="1"/>
          </p:cNvPicPr>
          <p:nvPr/>
        </p:nvPicPr>
        <p:blipFill>
          <a:blip r:embed="rId2"/>
          <a:stretch>
            <a:fillRect/>
          </a:stretch>
        </p:blipFill>
        <p:spPr>
          <a:xfrm>
            <a:off x="5262562" y="1643062"/>
            <a:ext cx="2395538" cy="2395538"/>
          </a:xfrm>
          <a:prstGeom prst="rect">
            <a:avLst/>
          </a:prstGeom>
        </p:spPr>
      </p:pic>
      <p:pic>
        <p:nvPicPr>
          <p:cNvPr id="5" name="Immagine 4">
            <a:extLst>
              <a:ext uri="{FF2B5EF4-FFF2-40B4-BE49-F238E27FC236}">
                <a16:creationId xmlns:a16="http://schemas.microsoft.com/office/drawing/2014/main" id="{7BDD2052-DE44-E762-8E6B-0F5E238929C1}"/>
              </a:ext>
            </a:extLst>
          </p:cNvPr>
          <p:cNvPicPr>
            <a:picLocks noChangeAspect="1"/>
          </p:cNvPicPr>
          <p:nvPr/>
        </p:nvPicPr>
        <p:blipFill>
          <a:blip r:embed="rId2"/>
          <a:stretch>
            <a:fillRect/>
          </a:stretch>
        </p:blipFill>
        <p:spPr>
          <a:xfrm>
            <a:off x="6091237" y="3424237"/>
            <a:ext cx="3233738" cy="3233738"/>
          </a:xfrm>
          <a:prstGeom prst="rect">
            <a:avLst/>
          </a:prstGeom>
        </p:spPr>
      </p:pic>
      <p:pic>
        <p:nvPicPr>
          <p:cNvPr id="7" name="Immagine 6">
            <a:extLst>
              <a:ext uri="{FF2B5EF4-FFF2-40B4-BE49-F238E27FC236}">
                <a16:creationId xmlns:a16="http://schemas.microsoft.com/office/drawing/2014/main" id="{51288C88-EE1B-8E21-00F4-E2D0ADEEEEBC}"/>
              </a:ext>
            </a:extLst>
          </p:cNvPr>
          <p:cNvPicPr>
            <a:picLocks noChangeAspect="1"/>
          </p:cNvPicPr>
          <p:nvPr/>
        </p:nvPicPr>
        <p:blipFill>
          <a:blip r:embed="rId3"/>
          <a:stretch>
            <a:fillRect/>
          </a:stretch>
        </p:blipFill>
        <p:spPr>
          <a:xfrm>
            <a:off x="1615306" y="0"/>
            <a:ext cx="9690049" cy="6858000"/>
          </a:xfrm>
          <a:prstGeom prst="rect">
            <a:avLst/>
          </a:prstGeom>
        </p:spPr>
      </p:pic>
    </p:spTree>
    <p:extLst>
      <p:ext uri="{BB962C8B-B14F-4D97-AF65-F5344CB8AC3E}">
        <p14:creationId xmlns:p14="http://schemas.microsoft.com/office/powerpoint/2010/main" val="2926007203"/>
      </p:ext>
    </p:extLst>
  </p:cSld>
  <p:clrMapOvr>
    <a:masterClrMapping/>
  </p:clrMapOvr>
</p:sld>
</file>

<file path=ppt/theme/theme1.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7247</TotalTime>
  <Words>1124</Words>
  <Application>Microsoft Office PowerPoint</Application>
  <PresentationFormat>Widescreen</PresentationFormat>
  <Paragraphs>129</Paragraphs>
  <Slides>11</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11</vt:i4>
      </vt:variant>
    </vt:vector>
  </HeadingPairs>
  <TitlesOfParts>
    <vt:vector size="17" baseType="lpstr">
      <vt:lpstr>Arial</vt:lpstr>
      <vt:lpstr>Calibri</vt:lpstr>
      <vt:lpstr>Century Gothic</vt:lpstr>
      <vt:lpstr>Times New Roman</vt:lpstr>
      <vt:lpstr>Wingdings 3</vt:lpstr>
      <vt:lpstr>Filo</vt:lpstr>
      <vt:lpstr>C.P.I.A. </vt:lpstr>
      <vt:lpstr>Presentazione standard di PowerPoint</vt:lpstr>
      <vt:lpstr>Presentazione standard di PowerPoint</vt:lpstr>
      <vt:lpstr>Presentazione standard di PowerPoint</vt:lpstr>
      <vt:lpstr>Presentazione standard di PowerPoint</vt:lpstr>
      <vt:lpstr>   RETE TERRITORIALE</vt:lpstr>
      <vt:lpstr>Presentazione standard di PowerPoint</vt:lpstr>
      <vt:lpstr>CONVENZIONI E ACCORDI DI RETE</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CPIA</dc:title>
  <dc:creator>giada arnaboldi</dc:creator>
  <cp:lastModifiedBy>Carmela Locatelli</cp:lastModifiedBy>
  <cp:revision>136</cp:revision>
  <dcterms:created xsi:type="dcterms:W3CDTF">2017-03-10T12:11:22Z</dcterms:created>
  <dcterms:modified xsi:type="dcterms:W3CDTF">2024-02-17T16:09:07Z</dcterms:modified>
</cp:coreProperties>
</file>